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0080625" cy="5670550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9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GB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39" name="Picture 38"/>
          <p:cNvPicPr/>
          <p:nvPr/>
        </p:nvPicPr>
        <p:blipFill>
          <a:blip r:embed="rId2"/>
          <a:stretch/>
        </p:blipFill>
        <p:spPr>
          <a:xfrm>
            <a:off x="2465640" y="0"/>
            <a:ext cx="5670000" cy="5670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57" name="Picture 56"/>
          <p:cNvPicPr/>
          <p:nvPr/>
        </p:nvPicPr>
        <p:blipFill>
          <a:blip r:embed="rId2"/>
          <a:stretch/>
        </p:blipFill>
        <p:spPr>
          <a:xfrm>
            <a:off x="2952720" y="360"/>
            <a:ext cx="352728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59" name="Picture 58"/>
          <p:cNvPicPr/>
          <p:nvPr/>
        </p:nvPicPr>
        <p:blipFill>
          <a:blip r:embed="rId2"/>
          <a:stretch/>
        </p:blipFill>
        <p:spPr>
          <a:xfrm>
            <a:off x="2916000" y="360"/>
            <a:ext cx="378000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61" name="Picture 60"/>
          <p:cNvPicPr/>
          <p:nvPr/>
        </p:nvPicPr>
        <p:blipFill>
          <a:blip r:embed="rId2"/>
          <a:stretch/>
        </p:blipFill>
        <p:spPr>
          <a:xfrm>
            <a:off x="202320" y="-8280"/>
            <a:ext cx="9432000" cy="5207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63" name="Picture 62"/>
          <p:cNvPicPr/>
          <p:nvPr/>
        </p:nvPicPr>
        <p:blipFill>
          <a:blip r:embed="rId2"/>
          <a:stretch/>
        </p:blipFill>
        <p:spPr>
          <a:xfrm>
            <a:off x="1214280" y="0"/>
            <a:ext cx="7641720" cy="5094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65" name="Picture 64"/>
          <p:cNvPicPr/>
          <p:nvPr/>
        </p:nvPicPr>
        <p:blipFill>
          <a:blip r:embed="rId2"/>
          <a:stretch/>
        </p:blipFill>
        <p:spPr>
          <a:xfrm>
            <a:off x="1080000" y="0"/>
            <a:ext cx="7776000" cy="5040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67" name="Picture 66"/>
          <p:cNvPicPr/>
          <p:nvPr/>
        </p:nvPicPr>
        <p:blipFill>
          <a:blip r:embed="rId2"/>
          <a:stretch/>
        </p:blipFill>
        <p:spPr>
          <a:xfrm>
            <a:off x="2484000" y="17640"/>
            <a:ext cx="378000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CustomShape 1"/>
          <p:cNvSpPr/>
          <p:nvPr/>
        </p:nvSpPr>
        <p:spPr>
          <a:xfrm>
            <a:off x="202320" y="5198760"/>
            <a:ext cx="2887200" cy="36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sp>
        <p:nvSpPr>
          <p:cNvPr id="69" name="CustomShape 2"/>
          <p:cNvSpPr/>
          <p:nvPr/>
        </p:nvSpPr>
        <p:spPr>
          <a:xfrm>
            <a:off x="-9360" y="1008000"/>
            <a:ext cx="5408640" cy="165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500" b="0" strike="noStrike" spc="-1">
                <a:solidFill>
                  <a:srgbClr val="000000"/>
                </a:solidFill>
                <a:latin typeface="Arial"/>
                <a:ea typeface="Arial"/>
              </a:rPr>
              <a:t>Where Ca</a:t>
            </a:r>
            <a:endParaRPr lang="en-GB" sz="15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500" b="0" strike="noStrike" spc="-1">
              <a:latin typeface="Arial"/>
            </a:endParaRPr>
          </a:p>
        </p:txBody>
      </p:sp>
      <p:pic>
        <p:nvPicPr>
          <p:cNvPr id="70" name="Picture 69"/>
          <p:cNvPicPr/>
          <p:nvPr/>
        </p:nvPicPr>
        <p:blipFill>
          <a:blip r:embed="rId2"/>
          <a:stretch/>
        </p:blipFill>
        <p:spPr>
          <a:xfrm>
            <a:off x="1573200" y="0"/>
            <a:ext cx="850716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72" name="Picture 71"/>
          <p:cNvPicPr/>
          <p:nvPr/>
        </p:nvPicPr>
        <p:blipFill>
          <a:blip r:embed="rId2"/>
          <a:stretch/>
        </p:blipFill>
        <p:spPr>
          <a:xfrm>
            <a:off x="3240000" y="360"/>
            <a:ext cx="378000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74" name="Picture 73"/>
          <p:cNvPicPr/>
          <p:nvPr/>
        </p:nvPicPr>
        <p:blipFill>
          <a:blip r:embed="rId2"/>
          <a:stretch/>
        </p:blipFill>
        <p:spPr>
          <a:xfrm>
            <a:off x="1584000" y="360"/>
            <a:ext cx="850572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76" name="Picture 75"/>
          <p:cNvPicPr/>
          <p:nvPr/>
        </p:nvPicPr>
        <p:blipFill>
          <a:blip r:embed="rId2"/>
          <a:stretch/>
        </p:blipFill>
        <p:spPr>
          <a:xfrm>
            <a:off x="1440000" y="360"/>
            <a:ext cx="743076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41" name="Picture 40"/>
          <p:cNvPicPr/>
          <p:nvPr/>
        </p:nvPicPr>
        <p:blipFill>
          <a:blip r:embed="rId2"/>
          <a:stretch/>
        </p:blipFill>
        <p:spPr>
          <a:xfrm>
            <a:off x="3168360" y="720"/>
            <a:ext cx="3996360" cy="5670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sp>
        <p:nvSpPr>
          <p:cNvPr id="78" name="CustomShape 2"/>
          <p:cNvSpPr/>
          <p:nvPr/>
        </p:nvSpPr>
        <p:spPr>
          <a:xfrm>
            <a:off x="252720" y="336240"/>
            <a:ext cx="9288000" cy="643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2800" b="0" strike="noStrike" spc="-1">
                <a:latin typeface="Arial"/>
              </a:rPr>
              <a:t>Some Figures for 2024</a:t>
            </a:r>
          </a:p>
          <a:p>
            <a:pPr>
              <a:lnSpc>
                <a:spcPct val="100000"/>
              </a:lnSpc>
            </a:pPr>
            <a:endParaRPr lang="en-GB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GB" sz="2800" b="0" strike="noStrike" spc="-1">
                <a:latin typeface="Arial"/>
              </a:rPr>
              <a:t>Engages 20 Creatives and two part time employees</a:t>
            </a:r>
          </a:p>
          <a:p>
            <a:pPr>
              <a:lnSpc>
                <a:spcPct val="100000"/>
              </a:lnSpc>
            </a:pPr>
            <a:r>
              <a:rPr lang="en-GB" sz="2800" b="0" strike="noStrike" spc="-1">
                <a:latin typeface="Arial"/>
              </a:rPr>
              <a:t>Works with 18 Volunteers</a:t>
            </a:r>
          </a:p>
          <a:p>
            <a:pPr>
              <a:lnSpc>
                <a:spcPct val="100000"/>
              </a:lnSpc>
            </a:pPr>
            <a:r>
              <a:rPr lang="en-GB" sz="2800" b="0" strike="noStrike" spc="-1">
                <a:latin typeface="Arial"/>
              </a:rPr>
              <a:t>Provides work for Designers &amp; Printers  </a:t>
            </a:r>
          </a:p>
          <a:p>
            <a:pPr>
              <a:lnSpc>
                <a:spcPct val="100000"/>
              </a:lnSpc>
            </a:pPr>
            <a:r>
              <a:rPr lang="en-GB" sz="2800" b="0" strike="noStrike" spc="-1">
                <a:latin typeface="Arial"/>
              </a:rPr>
              <a:t>Supports other voluntary organisations</a:t>
            </a:r>
          </a:p>
          <a:p>
            <a:pPr>
              <a:lnSpc>
                <a:spcPct val="100000"/>
              </a:lnSpc>
            </a:pPr>
            <a:endParaRPr lang="en-GB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GB" sz="2800" b="0" strike="noStrike" spc="-1">
                <a:latin typeface="Arial"/>
              </a:rPr>
              <a:t>Coleford Event</a:t>
            </a:r>
          </a:p>
          <a:p>
            <a:pPr>
              <a:lnSpc>
                <a:spcPct val="100000"/>
              </a:lnSpc>
            </a:pPr>
            <a:r>
              <a:rPr lang="en-GB" sz="2800" b="0" strike="noStrike" spc="-1">
                <a:latin typeface="Arial"/>
              </a:rPr>
              <a:t>Increases footfall by 150%</a:t>
            </a:r>
          </a:p>
          <a:p>
            <a:pPr>
              <a:lnSpc>
                <a:spcPct val="100000"/>
              </a:lnSpc>
            </a:pPr>
            <a:r>
              <a:rPr lang="en-GB" sz="2800" b="0" strike="noStrike" spc="-1">
                <a:latin typeface="Arial"/>
              </a:rPr>
              <a:t>Shops turnover increased 25%</a:t>
            </a:r>
          </a:p>
          <a:p>
            <a:pPr>
              <a:lnSpc>
                <a:spcPct val="100000"/>
              </a:lnSpc>
            </a:pPr>
            <a:r>
              <a:rPr lang="en-GB" sz="2800" b="0" strike="noStrike" spc="-1">
                <a:latin typeface="Arial"/>
              </a:rPr>
              <a:t>Audience over 1500,  80% from within 10km                    </a:t>
            </a:r>
            <a:r>
              <a:rPr lang="en-GB" sz="1200" b="0" strike="noStrike" spc="-1">
                <a:latin typeface="Arial"/>
              </a:rPr>
              <a:t>Stats from Far Open and Canopy initial analysis June 24</a:t>
            </a:r>
          </a:p>
          <a:p>
            <a:pPr>
              <a:lnSpc>
                <a:spcPct val="100000"/>
              </a:lnSpc>
            </a:pPr>
            <a:endParaRPr lang="en-GB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GB" sz="2800" b="0" strike="noStrike" spc="-1">
                <a:latin typeface="Arial"/>
              </a:rPr>
              <a:t> </a:t>
            </a:r>
          </a:p>
          <a:p>
            <a:pPr>
              <a:lnSpc>
                <a:spcPct val="100000"/>
              </a:lnSpc>
            </a:pPr>
            <a:endParaRPr lang="en-GB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GB" sz="2800" b="0" strike="noStrike" spc="-1">
                <a:latin typeface="Arial"/>
              </a:rPr>
              <a:t>152 Artists 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43" name="Picture 42"/>
          <p:cNvPicPr/>
          <p:nvPr/>
        </p:nvPicPr>
        <p:blipFill>
          <a:blip r:embed="rId2"/>
          <a:stretch/>
        </p:blipFill>
        <p:spPr>
          <a:xfrm>
            <a:off x="2393640" y="360"/>
            <a:ext cx="567036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45" name="Picture 44"/>
          <p:cNvPicPr/>
          <p:nvPr/>
        </p:nvPicPr>
        <p:blipFill>
          <a:blip r:embed="rId2"/>
          <a:stretch/>
        </p:blipFill>
        <p:spPr>
          <a:xfrm>
            <a:off x="3096000" y="360"/>
            <a:ext cx="415152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47" name="Picture 46"/>
          <p:cNvPicPr/>
          <p:nvPr/>
        </p:nvPicPr>
        <p:blipFill>
          <a:blip r:embed="rId2"/>
          <a:stretch/>
        </p:blipFill>
        <p:spPr>
          <a:xfrm>
            <a:off x="3095280" y="0"/>
            <a:ext cx="4286160" cy="5670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49" name="Picture 48"/>
          <p:cNvPicPr/>
          <p:nvPr/>
        </p:nvPicPr>
        <p:blipFill>
          <a:blip r:embed="rId2"/>
          <a:stretch/>
        </p:blipFill>
        <p:spPr>
          <a:xfrm>
            <a:off x="2906640" y="360"/>
            <a:ext cx="422136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51" name="Picture 50"/>
          <p:cNvPicPr/>
          <p:nvPr/>
        </p:nvPicPr>
        <p:blipFill>
          <a:blip r:embed="rId2"/>
          <a:stretch/>
        </p:blipFill>
        <p:spPr>
          <a:xfrm>
            <a:off x="1497240" y="0"/>
            <a:ext cx="743076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53" name="Picture 52"/>
          <p:cNvPicPr/>
          <p:nvPr/>
        </p:nvPicPr>
        <p:blipFill>
          <a:blip r:embed="rId2"/>
          <a:stretch/>
        </p:blipFill>
        <p:spPr>
          <a:xfrm>
            <a:off x="2736000" y="360"/>
            <a:ext cx="377712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stomShape 1"/>
          <p:cNvSpPr/>
          <p:nvPr/>
        </p:nvSpPr>
        <p:spPr>
          <a:xfrm>
            <a:off x="202320" y="5198760"/>
            <a:ext cx="2887920" cy="36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808080"/>
                </a:solidFill>
                <a:latin typeface="Helvetica Light"/>
                <a:ea typeface="DejaVu Sans"/>
              </a:rPr>
              <a:t>Canopy</a:t>
            </a:r>
            <a:endParaRPr lang="en-GB" sz="1800" b="0" strike="noStrike" spc="-1">
              <a:latin typeface="Arial"/>
            </a:endParaRPr>
          </a:p>
        </p:txBody>
      </p:sp>
      <p:pic>
        <p:nvPicPr>
          <p:cNvPr id="55" name="Picture 54"/>
          <p:cNvPicPr/>
          <p:nvPr/>
        </p:nvPicPr>
        <p:blipFill>
          <a:blip r:embed="rId2"/>
          <a:stretch/>
        </p:blipFill>
        <p:spPr>
          <a:xfrm>
            <a:off x="2808000" y="0"/>
            <a:ext cx="3777120" cy="567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638</TotalTime>
  <Words>83</Words>
  <Application>Microsoft Office PowerPoint</Application>
  <PresentationFormat>Custom</PresentationFormat>
  <Paragraphs>40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Helvetica Light</vt:lpstr>
      <vt:lpstr>Symbol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Lydia Smith</dc:creator>
  <dc:description/>
  <cp:lastModifiedBy>Lydia Smith</cp:lastModifiedBy>
  <cp:revision>40</cp:revision>
  <dcterms:created xsi:type="dcterms:W3CDTF">2023-09-25T21:45:46Z</dcterms:created>
  <dcterms:modified xsi:type="dcterms:W3CDTF">2024-06-18T11:26:21Z</dcterms:modified>
  <dc:language>en-GB</dc:language>
</cp:coreProperties>
</file>