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ill San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Yhv+tLyxYRNoUzGJcWMEO/0ld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943F6D-B629-493E-A81B-839B38836CD6}">
  <a:tblStyle styleId="{91943F6D-B629-493E-A81B-839B38836CD6}" styleName="Table_0">
    <a:wholeTbl>
      <a:tcTxStyle b="off" i="off">
        <a:font>
          <a:latin typeface="Calibri"/>
          <a:ea typeface="Calibri"/>
          <a:cs typeface="Calibri"/>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a36927f1cd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a36927f1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1.</a:t>
            </a:r>
            <a:r>
              <a:rPr lang="en-GB">
                <a:solidFill>
                  <a:schemeClr val="dk1"/>
                </a:solidFill>
                <a:latin typeface="Calibri"/>
                <a:ea typeface="Calibri"/>
                <a:cs typeface="Calibri"/>
                <a:sym typeface="Calibri"/>
              </a:rPr>
              <a:t>Community Grants</a:t>
            </a:r>
            <a:endParaRPr>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GB" sz="1800">
                <a:solidFill>
                  <a:schemeClr val="dk1"/>
                </a:solidFill>
              </a:rPr>
              <a:t>a.</a:t>
            </a:r>
            <a:r>
              <a:rPr lang="en-GB" sz="1800">
                <a:solidFill>
                  <a:srgbClr val="1F497D"/>
                </a:solidFill>
                <a:latin typeface="Calibri"/>
                <a:ea typeface="Calibri"/>
                <a:cs typeface="Calibri"/>
                <a:sym typeface="Calibri"/>
              </a:rPr>
              <a:t>Cinderford - commercial rollout ongoing Full Fibre likely not to increase coverage there are already premises RFS within the town. Areas such as High Street are not complete as will require MDU solution which requires landlords approval.</a:t>
            </a:r>
            <a:endParaRPr sz="1800">
              <a:solidFill>
                <a:srgbClr val="1F497D"/>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GB">
                <a:solidFill>
                  <a:schemeClr val="dk1"/>
                </a:solidFill>
              </a:rPr>
              <a:t>b.</a:t>
            </a:r>
            <a:r>
              <a:rPr lang="en-GB">
                <a:solidFill>
                  <a:schemeClr val="dk1"/>
                </a:solidFill>
                <a:latin typeface="Calibri"/>
                <a:ea typeface="Calibri"/>
                <a:cs typeface="Calibri"/>
                <a:sym typeface="Calibri"/>
              </a:rPr>
              <a:t>Bradley Hill looking to complete in December</a:t>
            </a:r>
            <a:endParaRPr>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GB">
                <a:solidFill>
                  <a:schemeClr val="dk1"/>
                </a:solidFill>
              </a:rPr>
              <a:t>c.</a:t>
            </a:r>
            <a:r>
              <a:rPr lang="en-GB">
                <a:solidFill>
                  <a:schemeClr val="dk1"/>
                </a:solidFill>
                <a:latin typeface="Calibri"/>
                <a:ea typeface="Calibri"/>
                <a:cs typeface="Calibri"/>
                <a:sym typeface="Calibri"/>
              </a:rPr>
              <a:t>Churcham awaiting clearance of route for backhaul – Waiting for Gully Sucker and road space not permitted on A40 as in Christmas Embargo period and is planned to complete by 22</a:t>
            </a:r>
            <a:r>
              <a:rPr lang="en-GB" sz="1800" baseline="30000">
                <a:solidFill>
                  <a:schemeClr val="dk1"/>
                </a:solidFill>
                <a:latin typeface="Calibri"/>
                <a:ea typeface="Calibri"/>
                <a:cs typeface="Calibri"/>
                <a:sym typeface="Calibri"/>
              </a:rPr>
              <a:t>nd</a:t>
            </a:r>
            <a:r>
              <a:rPr lang="en-GB">
                <a:solidFill>
                  <a:schemeClr val="dk1"/>
                </a:solidFill>
                <a:latin typeface="Calibri"/>
                <a:ea typeface="Calibri"/>
                <a:cs typeface="Calibri"/>
                <a:sym typeface="Calibri"/>
              </a:rPr>
              <a:t> Jan 2024</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a36927f1cd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a36927f1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36927f1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36927f1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a36927f1cd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a36927f1c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a223873180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a22387318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ec6e33ae49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ec6e33ae4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unesco-mab.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orthdevonbiosphere.org.uk/" TargetMode="External"/><Relationship Id="rId5" Type="http://schemas.openxmlformats.org/officeDocument/2006/relationships/hyperlink" Target="https://www.fdean.gov.uk/planning-and-building/biosphere/"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mailto:fep@fdean.gov.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79511" y="188640"/>
            <a:ext cx="11812463" cy="647886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a:stretch/>
        </p:blipFill>
        <p:spPr>
          <a:xfrm>
            <a:off x="3787521" y="391120"/>
            <a:ext cx="4616957" cy="3432730"/>
          </a:xfrm>
          <a:prstGeom prst="rect">
            <a:avLst/>
          </a:prstGeom>
          <a:noFill/>
          <a:ln>
            <a:noFill/>
          </a:ln>
        </p:spPr>
      </p:pic>
      <p:sp>
        <p:nvSpPr>
          <p:cNvPr id="86" name="Google Shape;86;p1"/>
          <p:cNvSpPr txBox="1"/>
          <p:nvPr/>
        </p:nvSpPr>
        <p:spPr>
          <a:xfrm>
            <a:off x="1390650" y="4156174"/>
            <a:ext cx="8848725"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rgbClr val="FFAB40"/>
                </a:solidFill>
                <a:latin typeface="Gill Sans"/>
                <a:ea typeface="Gill Sans"/>
                <a:cs typeface="Gill Sans"/>
                <a:sym typeface="Gill Sans"/>
              </a:rPr>
              <a:t>Forest Economic Partnership </a:t>
            </a:r>
            <a:endParaRPr sz="4000" b="0" i="0" u="none" strike="noStrike" cap="none">
              <a:solidFill>
                <a:srgbClr val="FFAB40"/>
              </a:solidFill>
              <a:latin typeface="Gill Sans"/>
              <a:ea typeface="Gill Sans"/>
              <a:cs typeface="Gill Sans"/>
              <a:sym typeface="Gill Sans"/>
            </a:endParaRPr>
          </a:p>
          <a:p>
            <a:pPr marL="0" marR="0" lvl="0" indent="0" algn="ctr" rtl="0">
              <a:spcBef>
                <a:spcPts val="0"/>
              </a:spcBef>
              <a:spcAft>
                <a:spcPts val="0"/>
              </a:spcAft>
              <a:buNone/>
            </a:pPr>
            <a:r>
              <a:rPr lang="en-GB" sz="4000" b="0" i="0" u="none" strike="noStrike" cap="none">
                <a:solidFill>
                  <a:srgbClr val="FFAB40"/>
                </a:solidFill>
                <a:latin typeface="Gill Sans"/>
                <a:ea typeface="Gill Sans"/>
                <a:cs typeface="Gill Sans"/>
                <a:sym typeface="Gill Sans"/>
              </a:rPr>
              <a:t>Stakeholder Meeting</a:t>
            </a:r>
            <a:endParaRPr/>
          </a:p>
          <a:p>
            <a:pPr marL="0" marR="0" lvl="0" indent="0" algn="ctr" rtl="0">
              <a:spcBef>
                <a:spcPts val="0"/>
              </a:spcBef>
              <a:spcAft>
                <a:spcPts val="0"/>
              </a:spcAft>
              <a:buNone/>
            </a:pPr>
            <a:endParaRPr sz="4000" b="0" i="0" u="none" strike="noStrike" cap="none">
              <a:solidFill>
                <a:srgbClr val="FFAB40"/>
              </a:solidFill>
              <a:latin typeface="Gill Sans"/>
              <a:ea typeface="Gill Sans"/>
              <a:cs typeface="Gill Sans"/>
              <a:sym typeface="Gill Sans"/>
            </a:endParaRPr>
          </a:p>
          <a:p>
            <a:pPr marL="0" marR="0" lvl="0" indent="0" algn="ctr" rtl="0">
              <a:spcBef>
                <a:spcPts val="0"/>
              </a:spcBef>
              <a:spcAft>
                <a:spcPts val="0"/>
              </a:spcAft>
              <a:buNone/>
            </a:pPr>
            <a:r>
              <a:rPr lang="en-GB" sz="2400" b="0" i="0" u="none" strike="noStrike" cap="none">
                <a:solidFill>
                  <a:srgbClr val="FFAB40"/>
                </a:solidFill>
                <a:latin typeface="Gill Sans"/>
                <a:ea typeface="Gill Sans"/>
                <a:cs typeface="Gill Sans"/>
                <a:sym typeface="Gill Sans"/>
              </a:rPr>
              <a:t>Thursday 7</a:t>
            </a:r>
            <a:r>
              <a:rPr lang="en-GB" sz="2400" b="0" i="0" u="none" strike="noStrike" cap="none" baseline="30000">
                <a:solidFill>
                  <a:srgbClr val="FFAB40"/>
                </a:solidFill>
                <a:latin typeface="Gill Sans"/>
                <a:ea typeface="Gill Sans"/>
                <a:cs typeface="Gill Sans"/>
                <a:sym typeface="Gill Sans"/>
              </a:rPr>
              <a:t>th</a:t>
            </a:r>
            <a:r>
              <a:rPr lang="en-GB" sz="2400" b="0" i="0" u="none" strike="noStrike" cap="none">
                <a:solidFill>
                  <a:srgbClr val="FFAB40"/>
                </a:solidFill>
                <a:latin typeface="Gill Sans"/>
                <a:ea typeface="Gill Sans"/>
                <a:cs typeface="Gill Sans"/>
                <a:sym typeface="Gill Sans"/>
              </a:rPr>
              <a:t> December 2023 </a:t>
            </a:r>
            <a:endParaRPr/>
          </a:p>
          <a:p>
            <a:pPr marL="0" marR="0" lvl="0" indent="0" algn="l" rtl="0">
              <a:spcBef>
                <a:spcPts val="0"/>
              </a:spcBef>
              <a:spcAft>
                <a:spcPts val="0"/>
              </a:spcAft>
              <a:buNone/>
            </a:pPr>
            <a:br>
              <a:rPr lang="en-GB" sz="1800" b="0" i="0" u="none" strike="noStrike" cap="non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AB40"/>
              </a:buClr>
              <a:buSzPts val="4400"/>
              <a:buFont typeface="Gill Sans"/>
              <a:buNone/>
            </a:pPr>
            <a:r>
              <a:rPr lang="en-GB">
                <a:solidFill>
                  <a:srgbClr val="FFAB40"/>
                </a:solidFill>
                <a:latin typeface="Gill Sans"/>
                <a:ea typeface="Gill Sans"/>
                <a:cs typeface="Gill Sans"/>
                <a:sym typeface="Gill Sans"/>
              </a:rPr>
              <a:t>Digital Connectivity </a:t>
            </a:r>
            <a:r>
              <a:rPr lang="en-GB" sz="2000">
                <a:latin typeface="Gill Sans"/>
                <a:ea typeface="Gill Sans"/>
                <a:cs typeface="Gill Sans"/>
                <a:sym typeface="Gill Sans"/>
              </a:rPr>
              <a:t>(David Trevelyan)</a:t>
            </a:r>
            <a:endParaRPr>
              <a:latin typeface="Gill Sans"/>
              <a:ea typeface="Gill Sans"/>
              <a:cs typeface="Gill Sans"/>
              <a:sym typeface="Gill Sans"/>
            </a:endParaRPr>
          </a:p>
        </p:txBody>
      </p:sp>
      <p:sp>
        <p:nvSpPr>
          <p:cNvPr id="167" name="Google Shape;16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None/>
            </a:pPr>
            <a:r>
              <a:rPr lang="en-GB" sz="2500">
                <a:latin typeface="Gill Sans"/>
                <a:ea typeface="Gill Sans"/>
                <a:cs typeface="Gill Sans"/>
                <a:sym typeface="Gill Sans"/>
              </a:rPr>
              <a:t>•National strategy has evolved</a:t>
            </a:r>
            <a:endParaRPr sz="2500">
              <a:latin typeface="Gill Sans"/>
              <a:ea typeface="Gill Sans"/>
              <a:cs typeface="Gill Sans"/>
              <a:sym typeface="Gill Sans"/>
            </a:endParaRPr>
          </a:p>
          <a:p>
            <a:pPr marL="12700" lvl="0" indent="0" algn="l" rtl="0">
              <a:spcBef>
                <a:spcPts val="500"/>
              </a:spcBef>
              <a:spcAft>
                <a:spcPts val="0"/>
              </a:spcAft>
              <a:buClr>
                <a:schemeClr val="dk1"/>
              </a:buClr>
              <a:buSzPts val="1100"/>
              <a:buNone/>
            </a:pPr>
            <a:r>
              <a:rPr lang="en-GB" sz="2500">
                <a:latin typeface="Gill Sans"/>
                <a:ea typeface="Gill Sans"/>
                <a:cs typeface="Gill Sans"/>
                <a:sym typeface="Gill Sans"/>
              </a:rPr>
              <a:t>•Upto this stage various funding routes co-ordinated locally by Fastershire</a:t>
            </a:r>
            <a:endParaRPr sz="2500">
              <a:latin typeface="Gill Sans"/>
              <a:ea typeface="Gill Sans"/>
              <a:cs typeface="Gill Sans"/>
              <a:sym typeface="Gill Sans"/>
            </a:endParaRPr>
          </a:p>
          <a:p>
            <a:pPr marL="12700" lvl="0" indent="0" algn="l" rtl="0">
              <a:spcBef>
                <a:spcPts val="500"/>
              </a:spcBef>
              <a:spcAft>
                <a:spcPts val="0"/>
              </a:spcAft>
              <a:buClr>
                <a:schemeClr val="dk1"/>
              </a:buClr>
              <a:buSzPts val="1100"/>
              <a:buNone/>
            </a:pPr>
            <a:r>
              <a:rPr lang="en-GB" sz="2500">
                <a:latin typeface="Gill Sans"/>
                <a:ea typeface="Gill Sans"/>
                <a:cs typeface="Gill Sans"/>
                <a:sym typeface="Gill Sans"/>
              </a:rPr>
              <a:t>•Project Gigabit – Current contract arrangement to provide fibre deployment</a:t>
            </a:r>
            <a:endParaRPr sz="2500">
              <a:latin typeface="Gill Sans"/>
              <a:ea typeface="Gill Sans"/>
              <a:cs typeface="Gill Sans"/>
              <a:sym typeface="Gill Sans"/>
            </a:endParaRPr>
          </a:p>
          <a:p>
            <a:pPr marL="457200" lvl="0" indent="-387350" algn="l" rtl="0">
              <a:spcBef>
                <a:spcPts val="500"/>
              </a:spcBef>
              <a:spcAft>
                <a:spcPts val="0"/>
              </a:spcAft>
              <a:buSzPts val="2500"/>
              <a:buFont typeface="Gill Sans"/>
              <a:buChar char="-"/>
            </a:pPr>
            <a:r>
              <a:rPr lang="en-GB" sz="2500">
                <a:latin typeface="Gill Sans"/>
                <a:ea typeface="Gill Sans"/>
                <a:cs typeface="Gill Sans"/>
                <a:sym typeface="Gill Sans"/>
              </a:rPr>
              <a:t>Next funding strategy current local bid will know results 8/12</a:t>
            </a:r>
            <a:endParaRPr sz="2500">
              <a:latin typeface="Gill Sans"/>
              <a:ea typeface="Gill Sans"/>
              <a:cs typeface="Gill Sans"/>
              <a:sym typeface="Gill Sans"/>
            </a:endParaRPr>
          </a:p>
          <a:p>
            <a:pPr marL="457200" lvl="0" indent="-387350" algn="l" rtl="0">
              <a:spcBef>
                <a:spcPts val="0"/>
              </a:spcBef>
              <a:spcAft>
                <a:spcPts val="0"/>
              </a:spcAft>
              <a:buSzPts val="2500"/>
              <a:buFont typeface="Gill Sans"/>
              <a:buChar char="-"/>
            </a:pPr>
            <a:r>
              <a:rPr lang="en-GB" sz="2500">
                <a:latin typeface="Gill Sans"/>
                <a:ea typeface="Gill Sans"/>
                <a:cs typeface="Gill Sans"/>
                <a:sym typeface="Gill Sans"/>
              </a:rPr>
              <a:t>If successful will cover West Herefordshire and Forest of Dean where no commercial fibre roll out planned</a:t>
            </a:r>
            <a:endParaRPr sz="2500">
              <a:latin typeface="Gill Sans"/>
              <a:ea typeface="Gill Sans"/>
              <a:cs typeface="Gill Sans"/>
              <a:sym typeface="Gill Sans"/>
            </a:endParaRPr>
          </a:p>
          <a:p>
            <a:pPr marL="0" lvl="0" indent="0" algn="l" rtl="0">
              <a:spcBef>
                <a:spcPts val="1000"/>
              </a:spcBef>
              <a:spcAft>
                <a:spcPts val="0"/>
              </a:spcAft>
              <a:buClr>
                <a:schemeClr val="dk1"/>
              </a:buClr>
              <a:buSzPts val="1100"/>
              <a:buNone/>
            </a:pPr>
            <a:r>
              <a:rPr lang="en-GB" sz="2500">
                <a:latin typeface="Gill Sans"/>
                <a:ea typeface="Gill Sans"/>
                <a:cs typeface="Gill Sans"/>
                <a:sym typeface="Gill Sans"/>
              </a:rPr>
              <a:t>•Fastershire still supporting builds</a:t>
            </a:r>
            <a:endParaRPr sz="2500">
              <a:latin typeface="Gill Sans"/>
              <a:ea typeface="Gill Sans"/>
              <a:cs typeface="Gill Sans"/>
              <a:sym typeface="Gill Sans"/>
            </a:endParaRPr>
          </a:p>
          <a:p>
            <a:pPr marL="457200" lvl="0" indent="-387350" algn="l" rtl="0">
              <a:spcBef>
                <a:spcPts val="500"/>
              </a:spcBef>
              <a:spcAft>
                <a:spcPts val="0"/>
              </a:spcAft>
              <a:buSzPts val="2500"/>
              <a:buFont typeface="Gill Sans"/>
              <a:buChar char="-"/>
            </a:pPr>
            <a:r>
              <a:rPr lang="en-GB" sz="2500">
                <a:latin typeface="Gill Sans"/>
                <a:ea typeface="Gill Sans"/>
                <a:cs typeface="Gill Sans"/>
                <a:sym typeface="Gill Sans"/>
              </a:rPr>
              <a:t>End phase of Fastershire projects in current round upto Apr 2024</a:t>
            </a:r>
            <a:endParaRPr sz="2500">
              <a:latin typeface="Gill Sans"/>
              <a:ea typeface="Gill Sans"/>
              <a:cs typeface="Gill Sans"/>
              <a:sym typeface="Gill Sans"/>
            </a:endParaRPr>
          </a:p>
          <a:p>
            <a:pPr marL="228600" lvl="0" indent="-50800" algn="l" rtl="0">
              <a:lnSpc>
                <a:spcPct val="90000"/>
              </a:lnSpc>
              <a:spcBef>
                <a:spcPts val="0"/>
              </a:spcBef>
              <a:spcAft>
                <a:spcPts val="0"/>
              </a:spcAft>
              <a:buClr>
                <a:schemeClr val="dk1"/>
              </a:buClr>
              <a:buSzPts val="2800"/>
              <a:buNone/>
            </a:pPr>
            <a:endParaRPr/>
          </a:p>
        </p:txBody>
      </p:sp>
      <p:sp>
        <p:nvSpPr>
          <p:cNvPr id="168" name="Google Shape;168;p9"/>
          <p:cNvSpPr/>
          <p:nvPr/>
        </p:nvSpPr>
        <p:spPr>
          <a:xfrm>
            <a:off x="189761" y="189590"/>
            <a:ext cx="11812500" cy="64788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9"/>
          <p:cNvPicPr preferRelativeResize="0"/>
          <p:nvPr/>
        </p:nvPicPr>
        <p:blipFill rotWithShape="1">
          <a:blip r:embed="rId3">
            <a:alphaModFix/>
          </a:blip>
          <a:srcRect/>
          <a:stretch/>
        </p:blipFill>
        <p:spPr>
          <a:xfrm>
            <a:off x="9315450" y="477440"/>
            <a:ext cx="2200276" cy="16359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a36927f1cd_0_1"/>
          <p:cNvSpPr txBox="1">
            <a:spLocks noGrp="1"/>
          </p:cNvSpPr>
          <p:nvPr>
            <p:ph type="title"/>
          </p:nvPr>
        </p:nvSpPr>
        <p:spPr>
          <a:xfrm>
            <a:off x="699850" y="6615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FFAB40"/>
              </a:buClr>
              <a:buSzPts val="4400"/>
              <a:buFont typeface="Gill Sans"/>
              <a:buNone/>
            </a:pPr>
            <a:r>
              <a:rPr lang="en-GB" sz="3611">
                <a:solidFill>
                  <a:srgbClr val="FFAB40"/>
                </a:solidFill>
                <a:latin typeface="Gill Sans"/>
                <a:ea typeface="Gill Sans"/>
                <a:cs typeface="Gill Sans"/>
                <a:sym typeface="Gill Sans"/>
              </a:rPr>
              <a:t>Fastershire Community Grants</a:t>
            </a:r>
            <a:endParaRPr sz="3611">
              <a:solidFill>
                <a:srgbClr val="FFAB40"/>
              </a:solidFill>
              <a:latin typeface="Gill Sans"/>
              <a:ea typeface="Gill Sans"/>
              <a:cs typeface="Gill Sans"/>
              <a:sym typeface="Gill Sans"/>
            </a:endParaRPr>
          </a:p>
          <a:p>
            <a:pPr marL="0" lvl="0" indent="0" algn="l" rtl="0">
              <a:spcBef>
                <a:spcPts val="0"/>
              </a:spcBef>
              <a:spcAft>
                <a:spcPts val="0"/>
              </a:spcAft>
              <a:buNone/>
            </a:pPr>
            <a:endParaRPr/>
          </a:p>
        </p:txBody>
      </p:sp>
      <p:sp>
        <p:nvSpPr>
          <p:cNvPr id="175" name="Google Shape;175;g2a36927f1cd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GB" sz="1700">
                <a:latin typeface="Gill Sans"/>
                <a:ea typeface="Gill Sans"/>
                <a:cs typeface="Gill Sans"/>
                <a:sym typeface="Gill Sans"/>
              </a:rPr>
              <a:t>Success story of FEP being the community group to act on behalf of communities to deliver Fibre Broadband delivery.</a:t>
            </a:r>
            <a:endParaRPr sz="1700">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endParaRPr sz="1500">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r>
              <a:rPr lang="en-GB" sz="1700" b="1">
                <a:latin typeface="Gill Sans"/>
                <a:ea typeface="Gill Sans"/>
                <a:cs typeface="Gill Sans"/>
                <a:sym typeface="Gill Sans"/>
              </a:rPr>
              <a:t>•Cinderford</a:t>
            </a:r>
            <a:endParaRPr sz="1700" b="1">
              <a:latin typeface="Gill Sans"/>
              <a:ea typeface="Gill Sans"/>
              <a:cs typeface="Gill Sans"/>
              <a:sym typeface="Gill Sans"/>
            </a:endParaRPr>
          </a:p>
          <a:p>
            <a:pPr marL="12700" lvl="0" indent="0" algn="l" rtl="0">
              <a:spcBef>
                <a:spcPts val="500"/>
              </a:spcBef>
              <a:spcAft>
                <a:spcPts val="0"/>
              </a:spcAft>
              <a:buClr>
                <a:schemeClr val="dk1"/>
              </a:buClr>
              <a:buSzPts val="1100"/>
              <a:buFont typeface="Arial"/>
              <a:buNone/>
            </a:pPr>
            <a:r>
              <a:rPr lang="en-GB" sz="1500">
                <a:latin typeface="Gill Sans"/>
                <a:ea typeface="Gill Sans"/>
                <a:cs typeface="Gill Sans"/>
                <a:sym typeface="Gill Sans"/>
              </a:rPr>
              <a:t>•Full Fibre Roll Out: Many Addresses “Ready for Service”</a:t>
            </a:r>
            <a:endParaRPr sz="1500">
              <a:latin typeface="Gill Sans"/>
              <a:ea typeface="Gill Sans"/>
              <a:cs typeface="Gill Sans"/>
              <a:sym typeface="Gill Sans"/>
            </a:endParaRPr>
          </a:p>
          <a:p>
            <a:pPr marL="12700" lvl="0" indent="0" algn="l" rtl="0">
              <a:spcBef>
                <a:spcPts val="500"/>
              </a:spcBef>
              <a:spcAft>
                <a:spcPts val="0"/>
              </a:spcAft>
              <a:buClr>
                <a:schemeClr val="dk1"/>
              </a:buClr>
              <a:buSzPts val="1100"/>
              <a:buFont typeface="Arial"/>
              <a:buNone/>
            </a:pPr>
            <a:r>
              <a:rPr lang="en-GB" sz="1500">
                <a:latin typeface="Gill Sans"/>
                <a:ea typeface="Gill Sans"/>
                <a:cs typeface="Gill Sans"/>
                <a:sym typeface="Gill Sans"/>
              </a:rPr>
              <a:t>•Deployment ongoing</a:t>
            </a:r>
            <a:endParaRPr sz="1500">
              <a:latin typeface="Gill Sans"/>
              <a:ea typeface="Gill Sans"/>
              <a:cs typeface="Gill Sans"/>
              <a:sym typeface="Gill Sans"/>
            </a:endParaRPr>
          </a:p>
          <a:p>
            <a:pPr marL="12700" lvl="0" indent="0" algn="l" rtl="0">
              <a:spcBef>
                <a:spcPts val="500"/>
              </a:spcBef>
              <a:spcAft>
                <a:spcPts val="0"/>
              </a:spcAft>
              <a:buClr>
                <a:schemeClr val="dk1"/>
              </a:buClr>
              <a:buSzPts val="1100"/>
              <a:buFont typeface="Arial"/>
              <a:buNone/>
            </a:pPr>
            <a:r>
              <a:rPr lang="en-GB" sz="1500">
                <a:latin typeface="Gill Sans"/>
                <a:ea typeface="Gill Sans"/>
                <a:cs typeface="Gill Sans"/>
                <a:sym typeface="Gill Sans"/>
              </a:rPr>
              <a:t>•Will need Landlord support where in Flats</a:t>
            </a:r>
            <a:endParaRPr sz="1500">
              <a:latin typeface="Gill Sans"/>
              <a:ea typeface="Gill Sans"/>
              <a:cs typeface="Gill Sans"/>
              <a:sym typeface="Gill Sans"/>
            </a:endParaRPr>
          </a:p>
          <a:p>
            <a:pPr marL="12700" lvl="0" indent="0" algn="l" rtl="0">
              <a:spcBef>
                <a:spcPts val="500"/>
              </a:spcBef>
              <a:spcAft>
                <a:spcPts val="0"/>
              </a:spcAft>
              <a:buClr>
                <a:schemeClr val="dk1"/>
              </a:buClr>
              <a:buSzPts val="1100"/>
              <a:buFont typeface="Arial"/>
              <a:buNone/>
            </a:pPr>
            <a:r>
              <a:rPr lang="en-GB" sz="1500">
                <a:latin typeface="Gill Sans"/>
                <a:ea typeface="Gill Sans"/>
                <a:cs typeface="Gill Sans"/>
                <a:sym typeface="Gill Sans"/>
              </a:rPr>
              <a:t>•May not draw down on grant funding provided (£25K)</a:t>
            </a:r>
            <a:endParaRPr sz="1500">
              <a:latin typeface="Gill Sans"/>
              <a:ea typeface="Gill Sans"/>
              <a:cs typeface="Gill Sans"/>
              <a:sym typeface="Gill Sans"/>
            </a:endParaRPr>
          </a:p>
          <a:p>
            <a:pPr marL="12700" lvl="0" indent="0" algn="l" rtl="0">
              <a:spcBef>
                <a:spcPts val="500"/>
              </a:spcBef>
              <a:spcAft>
                <a:spcPts val="0"/>
              </a:spcAft>
              <a:buClr>
                <a:schemeClr val="dk1"/>
              </a:buClr>
              <a:buSzPts val="1100"/>
              <a:buFont typeface="Arial"/>
              <a:buNone/>
            </a:pPr>
            <a:endParaRPr sz="1500">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r>
              <a:rPr lang="en-GB" sz="1800" b="1">
                <a:latin typeface="Gill Sans"/>
                <a:ea typeface="Gill Sans"/>
                <a:cs typeface="Gill Sans"/>
                <a:sym typeface="Gill Sans"/>
              </a:rPr>
              <a:t>•Churcham</a:t>
            </a:r>
            <a:endParaRPr sz="1800" b="1">
              <a:latin typeface="Gill Sans"/>
              <a:ea typeface="Gill Sans"/>
              <a:cs typeface="Gill Sans"/>
              <a:sym typeface="Gill Sans"/>
            </a:endParaRPr>
          </a:p>
          <a:p>
            <a:pPr marL="12700" lvl="0" indent="0" algn="l" rtl="0">
              <a:spcBef>
                <a:spcPts val="500"/>
              </a:spcBef>
              <a:spcAft>
                <a:spcPts val="0"/>
              </a:spcAft>
              <a:buClr>
                <a:schemeClr val="dk1"/>
              </a:buClr>
              <a:buSzPts val="1100"/>
              <a:buFont typeface="Arial"/>
              <a:buNone/>
            </a:pPr>
            <a:r>
              <a:rPr lang="en-GB" sz="1500">
                <a:latin typeface="Gill Sans"/>
                <a:ea typeface="Gill Sans"/>
                <a:cs typeface="Gill Sans"/>
                <a:sym typeface="Gill Sans"/>
              </a:rPr>
              <a:t>•Final stages of rollout (back haul connection planned 22</a:t>
            </a:r>
            <a:r>
              <a:rPr lang="en-GB" sz="1500" baseline="30000">
                <a:latin typeface="Gill Sans"/>
                <a:ea typeface="Gill Sans"/>
                <a:cs typeface="Gill Sans"/>
                <a:sym typeface="Gill Sans"/>
              </a:rPr>
              <a:t>nd</a:t>
            </a:r>
            <a:r>
              <a:rPr lang="en-GB" sz="1500">
                <a:latin typeface="Gill Sans"/>
                <a:ea typeface="Gill Sans"/>
                <a:cs typeface="Gill Sans"/>
                <a:sym typeface="Gill Sans"/>
              </a:rPr>
              <a:t> January 2024)</a:t>
            </a:r>
            <a:endParaRPr sz="1500">
              <a:latin typeface="Gill Sans"/>
              <a:ea typeface="Gill Sans"/>
              <a:cs typeface="Gill Sans"/>
              <a:sym typeface="Gill Sans"/>
            </a:endParaRPr>
          </a:p>
          <a:p>
            <a:pPr marL="12700" lvl="0" indent="0" algn="l" rtl="0">
              <a:spcBef>
                <a:spcPts val="500"/>
              </a:spcBef>
              <a:spcAft>
                <a:spcPts val="0"/>
              </a:spcAft>
              <a:buClr>
                <a:schemeClr val="dk1"/>
              </a:buClr>
              <a:buSzPts val="1100"/>
              <a:buFont typeface="Arial"/>
              <a:buNone/>
            </a:pPr>
            <a:endParaRPr sz="1500">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r>
              <a:rPr lang="en-GB" sz="1800" b="1">
                <a:latin typeface="Gill Sans"/>
                <a:ea typeface="Gill Sans"/>
                <a:cs typeface="Gill Sans"/>
                <a:sym typeface="Gill Sans"/>
              </a:rPr>
              <a:t>•Bradley Hill</a:t>
            </a:r>
            <a:endParaRPr sz="1800" b="1">
              <a:latin typeface="Gill Sans"/>
              <a:ea typeface="Gill Sans"/>
              <a:cs typeface="Gill Sans"/>
              <a:sym typeface="Gill Sans"/>
            </a:endParaRPr>
          </a:p>
          <a:p>
            <a:pPr marL="12700" lvl="0" indent="0" algn="l" rtl="0">
              <a:spcBef>
                <a:spcPts val="500"/>
              </a:spcBef>
              <a:spcAft>
                <a:spcPts val="0"/>
              </a:spcAft>
              <a:buClr>
                <a:schemeClr val="dk1"/>
              </a:buClr>
              <a:buSzPts val="1100"/>
              <a:buFont typeface="Arial"/>
              <a:buNone/>
            </a:pPr>
            <a:r>
              <a:rPr lang="en-GB" sz="1500">
                <a:latin typeface="Gill Sans"/>
                <a:ea typeface="Gill Sans"/>
                <a:cs typeface="Gill Sans"/>
                <a:sym typeface="Gill Sans"/>
              </a:rPr>
              <a:t>•To be completed by Dec 2023</a:t>
            </a:r>
            <a:endParaRPr sz="1500">
              <a:latin typeface="Gill Sans"/>
              <a:ea typeface="Gill Sans"/>
              <a:cs typeface="Gill Sans"/>
              <a:sym typeface="Gill Sans"/>
            </a:endParaRPr>
          </a:p>
          <a:p>
            <a:pPr marL="0" lvl="0" indent="0" algn="l" rtl="0">
              <a:spcBef>
                <a:spcPts val="1000"/>
              </a:spcBef>
              <a:spcAft>
                <a:spcPts val="0"/>
              </a:spcAft>
              <a:buNone/>
            </a:pPr>
            <a:endParaRPr sz="1500">
              <a:latin typeface="Gill Sans"/>
              <a:ea typeface="Gill Sans"/>
              <a:cs typeface="Gill Sans"/>
              <a:sym typeface="Gill Sans"/>
            </a:endParaRPr>
          </a:p>
        </p:txBody>
      </p:sp>
      <p:sp>
        <p:nvSpPr>
          <p:cNvPr id="176" name="Google Shape;176;g2a36927f1cd_0_1"/>
          <p:cNvSpPr/>
          <p:nvPr/>
        </p:nvSpPr>
        <p:spPr>
          <a:xfrm>
            <a:off x="94800" y="160650"/>
            <a:ext cx="12002400" cy="65367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g2a36927f1cd_0_1"/>
          <p:cNvPicPr preferRelativeResize="0"/>
          <p:nvPr/>
        </p:nvPicPr>
        <p:blipFill rotWithShape="1">
          <a:blip r:embed="rId3">
            <a:alphaModFix/>
          </a:blip>
          <a:srcRect/>
          <a:stretch/>
        </p:blipFill>
        <p:spPr>
          <a:xfrm>
            <a:off x="9296539" y="296051"/>
            <a:ext cx="2057261" cy="152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a36927f1cd_0_11"/>
          <p:cNvPicPr preferRelativeResize="0"/>
          <p:nvPr/>
        </p:nvPicPr>
        <p:blipFill>
          <a:blip r:embed="rId3">
            <a:alphaModFix/>
          </a:blip>
          <a:stretch>
            <a:fillRect/>
          </a:stretch>
        </p:blipFill>
        <p:spPr>
          <a:xfrm>
            <a:off x="941588" y="529638"/>
            <a:ext cx="10308826" cy="5798725"/>
          </a:xfrm>
          <a:prstGeom prst="rect">
            <a:avLst/>
          </a:prstGeom>
          <a:noFill/>
          <a:ln>
            <a:noFill/>
          </a:ln>
        </p:spPr>
      </p:pic>
      <p:sp>
        <p:nvSpPr>
          <p:cNvPr id="183" name="Google Shape;183;g2a36927f1cd_0_11"/>
          <p:cNvSpPr/>
          <p:nvPr/>
        </p:nvSpPr>
        <p:spPr>
          <a:xfrm>
            <a:off x="94812" y="160650"/>
            <a:ext cx="12002400" cy="65367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g2a36927f1cd_0_20"/>
          <p:cNvPicPr preferRelativeResize="0"/>
          <p:nvPr/>
        </p:nvPicPr>
        <p:blipFill>
          <a:blip r:embed="rId3">
            <a:alphaModFix/>
          </a:blip>
          <a:stretch>
            <a:fillRect/>
          </a:stretch>
        </p:blipFill>
        <p:spPr>
          <a:xfrm>
            <a:off x="4481645" y="2009288"/>
            <a:ext cx="7508100" cy="4637001"/>
          </a:xfrm>
          <a:prstGeom prst="rect">
            <a:avLst/>
          </a:prstGeom>
          <a:noFill/>
          <a:ln>
            <a:noFill/>
          </a:ln>
        </p:spPr>
      </p:pic>
      <p:sp>
        <p:nvSpPr>
          <p:cNvPr id="189" name="Google Shape;189;g2a36927f1cd_0_20"/>
          <p:cNvSpPr txBox="1"/>
          <p:nvPr/>
        </p:nvSpPr>
        <p:spPr>
          <a:xfrm>
            <a:off x="382099" y="2009300"/>
            <a:ext cx="3871401" cy="4130700"/>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1000"/>
              </a:spcBef>
              <a:spcAft>
                <a:spcPts val="0"/>
              </a:spcAft>
              <a:buClr>
                <a:schemeClr val="dk1"/>
              </a:buClr>
              <a:buSzPts val="1100"/>
              <a:buFont typeface="Arial" panose="020B0604020202020204" pitchFamily="34" charset="0"/>
              <a:buChar char="•"/>
            </a:pPr>
            <a:r>
              <a:rPr lang="en-GB" sz="2000" dirty="0">
                <a:solidFill>
                  <a:schemeClr val="dk1"/>
                </a:solidFill>
                <a:latin typeface="Gill Sans"/>
                <a:ea typeface="Gill Sans"/>
                <a:cs typeface="Gill Sans"/>
                <a:sym typeface="Gill Sans"/>
              </a:rPr>
              <a:t>Overbuilding Shaded Areas with Fibre (‘26-’28 est. completion)</a:t>
            </a:r>
          </a:p>
          <a:p>
            <a:pPr marL="0" lvl="0" indent="0" algn="l" rtl="0">
              <a:lnSpc>
                <a:spcPct val="90000"/>
              </a:lnSpc>
              <a:spcBef>
                <a:spcPts val="1000"/>
              </a:spcBef>
              <a:spcAft>
                <a:spcPts val="0"/>
              </a:spcAft>
              <a:buClr>
                <a:schemeClr val="dk1"/>
              </a:buClr>
              <a:buSzPts val="1100"/>
              <a:buFont typeface="Arial"/>
              <a:buNone/>
            </a:pPr>
            <a:endParaRPr sz="2000" dirty="0">
              <a:solidFill>
                <a:schemeClr val="dk1"/>
              </a:solidFill>
              <a:latin typeface="Gill Sans"/>
              <a:ea typeface="Gill Sans"/>
              <a:cs typeface="Gill Sans"/>
              <a:sym typeface="Gill Sans"/>
            </a:endParaRPr>
          </a:p>
          <a:p>
            <a:pPr marL="342900" lvl="0" indent="-342900" algn="l" rtl="0">
              <a:lnSpc>
                <a:spcPct val="90000"/>
              </a:lnSpc>
              <a:spcBef>
                <a:spcPts val="1000"/>
              </a:spcBef>
              <a:spcAft>
                <a:spcPts val="0"/>
              </a:spcAft>
              <a:buClr>
                <a:schemeClr val="dk1"/>
              </a:buClr>
              <a:buSzPts val="1100"/>
              <a:buFont typeface="Arial" panose="020B0604020202020204" pitchFamily="34" charset="0"/>
              <a:buChar char="•"/>
            </a:pPr>
            <a:r>
              <a:rPr lang="en-GB" sz="2000" dirty="0">
                <a:solidFill>
                  <a:schemeClr val="dk1"/>
                </a:solidFill>
                <a:latin typeface="Gill Sans"/>
                <a:ea typeface="Gill Sans"/>
                <a:cs typeface="Gill Sans"/>
                <a:sym typeface="Gill Sans"/>
              </a:rPr>
              <a:t>Challenges around squirrel damage (3-6 week outages)</a:t>
            </a:r>
          </a:p>
          <a:p>
            <a:pPr marL="0" lvl="0" indent="0" algn="l" rtl="0">
              <a:lnSpc>
                <a:spcPct val="90000"/>
              </a:lnSpc>
              <a:spcBef>
                <a:spcPts val="1000"/>
              </a:spcBef>
              <a:spcAft>
                <a:spcPts val="0"/>
              </a:spcAft>
              <a:buClr>
                <a:schemeClr val="dk1"/>
              </a:buClr>
              <a:buSzPts val="1100"/>
              <a:buFont typeface="Arial"/>
              <a:buNone/>
            </a:pPr>
            <a:endParaRPr sz="2000" dirty="0">
              <a:solidFill>
                <a:schemeClr val="dk1"/>
              </a:solidFill>
              <a:latin typeface="Gill Sans"/>
              <a:ea typeface="Gill Sans"/>
              <a:cs typeface="Gill Sans"/>
              <a:sym typeface="Gill Sans"/>
            </a:endParaRPr>
          </a:p>
          <a:p>
            <a:pPr marL="342900" lvl="0" indent="-342900" algn="l" rtl="0">
              <a:lnSpc>
                <a:spcPct val="90000"/>
              </a:lnSpc>
              <a:spcBef>
                <a:spcPts val="1000"/>
              </a:spcBef>
              <a:spcAft>
                <a:spcPts val="0"/>
              </a:spcAft>
              <a:buClr>
                <a:schemeClr val="dk1"/>
              </a:buClr>
              <a:buSzPts val="1100"/>
              <a:buFont typeface="Arial" panose="020B0604020202020204" pitchFamily="34" charset="0"/>
              <a:buChar char="•"/>
            </a:pPr>
            <a:r>
              <a:rPr lang="en-GB" sz="2000" dirty="0">
                <a:solidFill>
                  <a:schemeClr val="dk1"/>
                </a:solidFill>
                <a:latin typeface="Gill Sans"/>
                <a:ea typeface="Gill Sans"/>
                <a:cs typeface="Gill Sans"/>
                <a:sym typeface="Gill Sans"/>
              </a:rPr>
              <a:t>Outages need to be reported</a:t>
            </a:r>
          </a:p>
          <a:p>
            <a:pPr marL="342900" lvl="0" indent="-342900" algn="l" rtl="0">
              <a:lnSpc>
                <a:spcPct val="90000"/>
              </a:lnSpc>
              <a:spcBef>
                <a:spcPts val="1000"/>
              </a:spcBef>
              <a:spcAft>
                <a:spcPts val="0"/>
              </a:spcAft>
              <a:buClr>
                <a:schemeClr val="dk1"/>
              </a:buClr>
              <a:buSzPts val="1100"/>
              <a:buFont typeface="Arial" panose="020B0604020202020204" pitchFamily="34" charset="0"/>
              <a:buChar char="•"/>
            </a:pPr>
            <a:r>
              <a:rPr lang="en-GB" sz="2000" dirty="0">
                <a:solidFill>
                  <a:schemeClr val="dk1"/>
                </a:solidFill>
                <a:latin typeface="Gill Sans"/>
                <a:ea typeface="Gill Sans"/>
                <a:cs typeface="Gill Sans"/>
                <a:sym typeface="Gill Sans"/>
              </a:rPr>
              <a:t>Vulnerable Users</a:t>
            </a:r>
            <a:endParaRPr sz="2000" dirty="0">
              <a:solidFill>
                <a:schemeClr val="dk1"/>
              </a:solidFill>
              <a:latin typeface="Gill Sans"/>
              <a:ea typeface="Gill Sans"/>
              <a:cs typeface="Gill Sans"/>
              <a:sym typeface="Gill Sans"/>
            </a:endParaRPr>
          </a:p>
          <a:p>
            <a:pPr marL="342900" lvl="0" indent="-342900" algn="l" rtl="0">
              <a:lnSpc>
                <a:spcPct val="90000"/>
              </a:lnSpc>
              <a:spcBef>
                <a:spcPts val="1000"/>
              </a:spcBef>
              <a:spcAft>
                <a:spcPts val="0"/>
              </a:spcAft>
              <a:buClr>
                <a:schemeClr val="dk1"/>
              </a:buClr>
              <a:buSzPts val="1100"/>
              <a:buFont typeface="Arial" panose="020B0604020202020204" pitchFamily="34" charset="0"/>
              <a:buChar char="•"/>
            </a:pPr>
            <a:r>
              <a:rPr lang="en-GB" sz="2000">
                <a:solidFill>
                  <a:schemeClr val="dk1"/>
                </a:solidFill>
                <a:latin typeface="Gill Sans"/>
                <a:ea typeface="Gill Sans"/>
                <a:cs typeface="Gill Sans"/>
                <a:sym typeface="Gill Sans"/>
              </a:rPr>
              <a:t>Need </a:t>
            </a:r>
            <a:r>
              <a:rPr lang="en-GB" sz="2000" dirty="0">
                <a:solidFill>
                  <a:schemeClr val="dk1"/>
                </a:solidFill>
                <a:latin typeface="Gill Sans"/>
                <a:ea typeface="Gill Sans"/>
                <a:cs typeface="Gill Sans"/>
                <a:sym typeface="Gill Sans"/>
              </a:rPr>
              <a:t>to register with ISPs/providers</a:t>
            </a:r>
            <a:endParaRPr sz="2000" dirty="0">
              <a:solidFill>
                <a:schemeClr val="dk1"/>
              </a:solidFill>
              <a:latin typeface="Gill Sans"/>
              <a:ea typeface="Gill Sans"/>
              <a:cs typeface="Gill Sans"/>
              <a:sym typeface="Gill Sans"/>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90" name="Google Shape;190;g2a36927f1cd_0_20"/>
          <p:cNvSpPr txBox="1"/>
          <p:nvPr/>
        </p:nvSpPr>
        <p:spPr>
          <a:xfrm>
            <a:off x="1311000" y="645488"/>
            <a:ext cx="11265300" cy="13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800">
                <a:solidFill>
                  <a:srgbClr val="FFAB40"/>
                </a:solidFill>
                <a:latin typeface="Gill Sans"/>
                <a:ea typeface="Gill Sans"/>
                <a:cs typeface="Gill Sans"/>
                <a:sym typeface="Gill Sans"/>
              </a:rPr>
              <a:t>Openreach</a:t>
            </a:r>
            <a:endParaRPr sz="3800">
              <a:solidFill>
                <a:srgbClr val="FFAB40"/>
              </a:solidFill>
              <a:latin typeface="Gill Sans"/>
              <a:ea typeface="Gill Sans"/>
              <a:cs typeface="Gill Sans"/>
              <a:sym typeface="Gill Sans"/>
            </a:endParaRPr>
          </a:p>
        </p:txBody>
      </p:sp>
      <p:sp>
        <p:nvSpPr>
          <p:cNvPr id="191" name="Google Shape;191;g2a36927f1cd_0_20"/>
          <p:cNvSpPr/>
          <p:nvPr/>
        </p:nvSpPr>
        <p:spPr>
          <a:xfrm>
            <a:off x="51750" y="148200"/>
            <a:ext cx="12088500" cy="65616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2" name="Google Shape;192;g2a36927f1cd_0_20"/>
          <p:cNvPicPr preferRelativeResize="0"/>
          <p:nvPr/>
        </p:nvPicPr>
        <p:blipFill rotWithShape="1">
          <a:blip r:embed="rId4">
            <a:alphaModFix/>
          </a:blip>
          <a:srcRect/>
          <a:stretch/>
        </p:blipFill>
        <p:spPr>
          <a:xfrm>
            <a:off x="9434864" y="315801"/>
            <a:ext cx="2057261" cy="1529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a36927f1cd_0_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solidFill>
                  <a:srgbClr val="FFAB40"/>
                </a:solidFill>
                <a:latin typeface="Gill Sans"/>
                <a:ea typeface="Gill Sans"/>
                <a:cs typeface="Gill Sans"/>
                <a:sym typeface="Gill Sans"/>
              </a:rPr>
              <a:t>Technology Changes</a:t>
            </a:r>
            <a:endParaRPr>
              <a:solidFill>
                <a:srgbClr val="FFAB40"/>
              </a:solidFill>
              <a:latin typeface="Gill Sans"/>
              <a:ea typeface="Gill Sans"/>
              <a:cs typeface="Gill Sans"/>
              <a:sym typeface="Gill Sans"/>
            </a:endParaRPr>
          </a:p>
        </p:txBody>
      </p:sp>
      <p:sp>
        <p:nvSpPr>
          <p:cNvPr id="198" name="Google Shape;198;g2a36927f1cd_0_33"/>
          <p:cNvSpPr txBox="1">
            <a:spLocks noGrp="1"/>
          </p:cNvSpPr>
          <p:nvPr>
            <p:ph type="body" idx="1"/>
          </p:nvPr>
        </p:nvSpPr>
        <p:spPr>
          <a:xfrm>
            <a:off x="838200" y="15489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2200" b="1">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r>
              <a:rPr lang="en-GB" sz="2200" b="1">
                <a:latin typeface="Gill Sans"/>
                <a:ea typeface="Gill Sans"/>
                <a:cs typeface="Gill Sans"/>
                <a:sym typeface="Gill Sans"/>
              </a:rPr>
              <a:t>General Information. More important if anyone works with vulnerable users</a:t>
            </a:r>
            <a:endParaRPr sz="2200" b="1">
              <a:latin typeface="Gill Sans"/>
              <a:ea typeface="Gill Sans"/>
              <a:cs typeface="Gill Sans"/>
              <a:sym typeface="Gill Sans"/>
            </a:endParaRPr>
          </a:p>
          <a:p>
            <a:pPr marL="457200" lvl="0" indent="-355600" algn="l" rtl="0">
              <a:spcBef>
                <a:spcPts val="1000"/>
              </a:spcBef>
              <a:spcAft>
                <a:spcPts val="0"/>
              </a:spcAft>
              <a:buSzPts val="2000"/>
              <a:buFont typeface="Gill Sans"/>
              <a:buChar char="●"/>
            </a:pPr>
            <a:r>
              <a:rPr lang="en-GB" sz="2000">
                <a:latin typeface="Gill Sans"/>
                <a:ea typeface="Gill Sans"/>
                <a:cs typeface="Gill Sans"/>
                <a:sym typeface="Gill Sans"/>
              </a:rPr>
              <a:t>Fibre means switching away from older (PSTN) telephone systems</a:t>
            </a:r>
            <a:endParaRPr sz="2000">
              <a:latin typeface="Gill Sans"/>
              <a:ea typeface="Gill Sans"/>
              <a:cs typeface="Gill Sans"/>
              <a:sym typeface="Gill Sans"/>
            </a:endParaRPr>
          </a:p>
          <a:p>
            <a:pPr marL="457200" lvl="0" indent="-355600" algn="l" rtl="0">
              <a:spcBef>
                <a:spcPts val="0"/>
              </a:spcBef>
              <a:spcAft>
                <a:spcPts val="0"/>
              </a:spcAft>
              <a:buSzPts val="2000"/>
              <a:buFont typeface="Gill Sans"/>
              <a:buChar char="●"/>
            </a:pPr>
            <a:r>
              <a:rPr lang="en-GB" sz="2000">
                <a:latin typeface="Gill Sans"/>
                <a:ea typeface="Gill Sans"/>
                <a:cs typeface="Gill Sans"/>
                <a:sym typeface="Gill Sans"/>
              </a:rPr>
              <a:t>Switch is from Copper Lines to newer technologies</a:t>
            </a:r>
            <a:endParaRPr sz="2000">
              <a:latin typeface="Gill Sans"/>
              <a:ea typeface="Gill Sans"/>
              <a:cs typeface="Gill Sans"/>
              <a:sym typeface="Gill Sans"/>
            </a:endParaRPr>
          </a:p>
          <a:p>
            <a:pPr marL="457200" lvl="0" indent="-355600" algn="l" rtl="0">
              <a:spcBef>
                <a:spcPts val="0"/>
              </a:spcBef>
              <a:spcAft>
                <a:spcPts val="0"/>
              </a:spcAft>
              <a:buSzPts val="2000"/>
              <a:buFont typeface="Gill Sans"/>
              <a:buChar char="●"/>
            </a:pPr>
            <a:r>
              <a:rPr lang="en-GB" sz="2000">
                <a:latin typeface="Gill Sans"/>
                <a:ea typeface="Gill Sans"/>
                <a:cs typeface="Gill Sans"/>
                <a:sym typeface="Gill Sans"/>
              </a:rPr>
              <a:t>May pose some issues during power cuts (copper provides power / fibre doesn’t)</a:t>
            </a:r>
            <a:endParaRPr sz="2000">
              <a:latin typeface="Gill Sans"/>
              <a:ea typeface="Gill Sans"/>
              <a:cs typeface="Gill Sans"/>
              <a:sym typeface="Gill Sans"/>
            </a:endParaRPr>
          </a:p>
          <a:p>
            <a:pPr marL="0" lvl="0" indent="0" algn="l" rtl="0">
              <a:spcBef>
                <a:spcPts val="500"/>
              </a:spcBef>
              <a:spcAft>
                <a:spcPts val="0"/>
              </a:spcAft>
              <a:buNone/>
            </a:pPr>
            <a:r>
              <a:rPr lang="en-GB" sz="1800">
                <a:latin typeface="Gill Sans"/>
                <a:ea typeface="Gill Sans"/>
                <a:cs typeface="Gill Sans"/>
                <a:sym typeface="Gill Sans"/>
              </a:rPr>
              <a:t>               - Much higher risk if no mobile signal locally either</a:t>
            </a:r>
            <a:endParaRPr sz="1800">
              <a:latin typeface="Gill Sans"/>
              <a:ea typeface="Gill Sans"/>
              <a:cs typeface="Gill Sans"/>
              <a:sym typeface="Gill Sans"/>
            </a:endParaRPr>
          </a:p>
          <a:p>
            <a:pPr marL="0" lvl="0" indent="0" algn="l" rtl="0">
              <a:spcBef>
                <a:spcPts val="500"/>
              </a:spcBef>
              <a:spcAft>
                <a:spcPts val="0"/>
              </a:spcAft>
              <a:buNone/>
            </a:pPr>
            <a:r>
              <a:rPr lang="en-GB" sz="1800">
                <a:latin typeface="Gill Sans"/>
                <a:ea typeface="Gill Sans"/>
                <a:cs typeface="Gill Sans"/>
                <a:sym typeface="Gill Sans"/>
              </a:rPr>
              <a:t>               - There is some guidance online</a:t>
            </a:r>
            <a:endParaRPr sz="1800">
              <a:latin typeface="Gill Sans"/>
              <a:ea typeface="Gill Sans"/>
              <a:cs typeface="Gill Sans"/>
              <a:sym typeface="Gill Sans"/>
            </a:endParaRPr>
          </a:p>
          <a:p>
            <a:pPr marL="457200" lvl="0" indent="-355600" algn="l" rtl="0">
              <a:spcBef>
                <a:spcPts val="1000"/>
              </a:spcBef>
              <a:spcAft>
                <a:spcPts val="0"/>
              </a:spcAft>
              <a:buSzPts val="2000"/>
              <a:buFont typeface="Gill Sans"/>
              <a:buChar char="●"/>
            </a:pPr>
            <a:r>
              <a:rPr lang="en-GB" sz="2000">
                <a:latin typeface="Gill Sans"/>
                <a:ea typeface="Gill Sans"/>
                <a:cs typeface="Gill Sans"/>
                <a:sym typeface="Gill Sans"/>
              </a:rPr>
              <a:t>OfCom Mobile Coverage Maps are not entirely reliable when considering risk</a:t>
            </a:r>
            <a:endParaRPr sz="2000">
              <a:latin typeface="Gill Sans"/>
              <a:ea typeface="Gill Sans"/>
              <a:cs typeface="Gill Sans"/>
              <a:sym typeface="Gill Sans"/>
            </a:endParaRPr>
          </a:p>
          <a:p>
            <a:pPr marL="0" lvl="0" indent="0" algn="l" rtl="0">
              <a:spcBef>
                <a:spcPts val="1000"/>
              </a:spcBef>
              <a:spcAft>
                <a:spcPts val="0"/>
              </a:spcAft>
              <a:buClr>
                <a:schemeClr val="dk1"/>
              </a:buClr>
              <a:buSzPts val="1100"/>
              <a:buFont typeface="Arial"/>
              <a:buNone/>
            </a:pPr>
            <a:r>
              <a:rPr lang="en-GB" sz="2200" b="1">
                <a:latin typeface="Gill Sans"/>
                <a:ea typeface="Gill Sans"/>
                <a:cs typeface="Gill Sans"/>
                <a:sym typeface="Gill Sans"/>
              </a:rPr>
              <a:t>Summary</a:t>
            </a:r>
            <a:endParaRPr sz="2200" b="1">
              <a:latin typeface="Gill Sans"/>
              <a:ea typeface="Gill Sans"/>
              <a:cs typeface="Gill Sans"/>
              <a:sym typeface="Gill Sans"/>
            </a:endParaRPr>
          </a:p>
          <a:p>
            <a:pPr marL="457200" lvl="0" indent="-355600" algn="l" rtl="0">
              <a:spcBef>
                <a:spcPts val="1000"/>
              </a:spcBef>
              <a:spcAft>
                <a:spcPts val="0"/>
              </a:spcAft>
              <a:buSzPts val="2000"/>
              <a:buFont typeface="Gill Sans"/>
              <a:buChar char="●"/>
            </a:pPr>
            <a:r>
              <a:rPr lang="en-GB" sz="2000">
                <a:latin typeface="Gill Sans"/>
                <a:ea typeface="Gill Sans"/>
                <a:cs typeface="Gill Sans"/>
                <a:sym typeface="Gill Sans"/>
              </a:rPr>
              <a:t>Traditional BT Sockets and phone arrangements will change</a:t>
            </a:r>
            <a:endParaRPr sz="2000">
              <a:latin typeface="Gill Sans"/>
              <a:ea typeface="Gill Sans"/>
              <a:cs typeface="Gill Sans"/>
              <a:sym typeface="Gill Sans"/>
            </a:endParaRPr>
          </a:p>
          <a:p>
            <a:pPr marL="457200" lvl="0" indent="-355600" algn="l" rtl="0">
              <a:spcBef>
                <a:spcPts val="0"/>
              </a:spcBef>
              <a:spcAft>
                <a:spcPts val="0"/>
              </a:spcAft>
              <a:buSzPts val="2000"/>
              <a:buFont typeface="Gill Sans"/>
              <a:buChar char="●"/>
            </a:pPr>
            <a:r>
              <a:rPr lang="en-GB" sz="2000">
                <a:latin typeface="Gill Sans"/>
                <a:ea typeface="Gill Sans"/>
                <a:cs typeface="Gill Sans"/>
                <a:sym typeface="Gill Sans"/>
              </a:rPr>
              <a:t>Need to consider impacts of phones not guaranteed to work</a:t>
            </a:r>
            <a:endParaRPr sz="2000">
              <a:latin typeface="Gill Sans"/>
              <a:ea typeface="Gill Sans"/>
              <a:cs typeface="Gill Sans"/>
              <a:sym typeface="Gill Sans"/>
            </a:endParaRPr>
          </a:p>
          <a:p>
            <a:pPr marL="457200" lvl="0" indent="-355600" algn="l" rtl="0">
              <a:spcBef>
                <a:spcPts val="0"/>
              </a:spcBef>
              <a:spcAft>
                <a:spcPts val="0"/>
              </a:spcAft>
              <a:buSzPts val="2000"/>
              <a:buFont typeface="Gill Sans"/>
              <a:buChar char="●"/>
            </a:pPr>
            <a:r>
              <a:rPr lang="en-GB" sz="2000" b="1">
                <a:latin typeface="Gill Sans"/>
                <a:ea typeface="Gill Sans"/>
                <a:cs typeface="Gill Sans"/>
                <a:sym typeface="Gill Sans"/>
              </a:rPr>
              <a:t>Warning: </a:t>
            </a:r>
            <a:r>
              <a:rPr lang="en-GB" sz="2000">
                <a:latin typeface="Gill Sans"/>
                <a:ea typeface="Gill Sans"/>
                <a:cs typeface="Gill Sans"/>
                <a:sym typeface="Gill Sans"/>
              </a:rPr>
              <a:t>Scammers are using this change to scam residents into unsuitable solutions</a:t>
            </a:r>
            <a:endParaRPr sz="2000">
              <a:latin typeface="Gill Sans"/>
              <a:ea typeface="Gill Sans"/>
              <a:cs typeface="Gill Sans"/>
              <a:sym typeface="Gill Sans"/>
            </a:endParaRPr>
          </a:p>
          <a:p>
            <a:pPr marL="0" lvl="0" indent="0" algn="l" rtl="0">
              <a:spcBef>
                <a:spcPts val="1000"/>
              </a:spcBef>
              <a:spcAft>
                <a:spcPts val="0"/>
              </a:spcAft>
              <a:buNone/>
            </a:pPr>
            <a:endParaRPr/>
          </a:p>
        </p:txBody>
      </p:sp>
      <p:sp>
        <p:nvSpPr>
          <p:cNvPr id="199" name="Google Shape;199;g2a36927f1cd_0_33"/>
          <p:cNvSpPr/>
          <p:nvPr/>
        </p:nvSpPr>
        <p:spPr>
          <a:xfrm>
            <a:off x="184450" y="191050"/>
            <a:ext cx="11838600" cy="65616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0" name="Google Shape;200;g2a36927f1cd_0_33"/>
          <p:cNvPicPr preferRelativeResize="0"/>
          <p:nvPr/>
        </p:nvPicPr>
        <p:blipFill rotWithShape="1">
          <a:blip r:embed="rId3">
            <a:alphaModFix/>
          </a:blip>
          <a:srcRect/>
          <a:stretch/>
        </p:blipFill>
        <p:spPr>
          <a:xfrm>
            <a:off x="9296539" y="365126"/>
            <a:ext cx="2057261" cy="152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249050" y="4837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AB40"/>
              </a:buClr>
              <a:buSzPts val="4400"/>
              <a:buFont typeface="Gill Sans"/>
              <a:buNone/>
            </a:pPr>
            <a:r>
              <a:rPr lang="en-GB">
                <a:solidFill>
                  <a:srgbClr val="FFAB40"/>
                </a:solidFill>
                <a:latin typeface="Gill Sans"/>
                <a:ea typeface="Gill Sans"/>
                <a:cs typeface="Gill Sans"/>
                <a:sym typeface="Gill Sans"/>
              </a:rPr>
              <a:t>‘Celebrating our Success’ </a:t>
            </a:r>
            <a:r>
              <a:rPr lang="en-GB" sz="2000">
                <a:latin typeface="Gill Sans"/>
                <a:ea typeface="Gill Sans"/>
                <a:cs typeface="Gill Sans"/>
                <a:sym typeface="Gill Sans"/>
              </a:rPr>
              <a:t>(Wendy Jackson &amp; Ian Mean)</a:t>
            </a:r>
            <a:endParaRPr sz="1800"/>
          </a:p>
        </p:txBody>
      </p:sp>
      <p:sp>
        <p:nvSpPr>
          <p:cNvPr id="206" name="Google Shape;20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0" algn="ctr" rtl="0">
              <a:lnSpc>
                <a:spcPct val="100000"/>
              </a:lnSpc>
              <a:spcBef>
                <a:spcPts val="0"/>
              </a:spcBef>
              <a:spcAft>
                <a:spcPts val="0"/>
              </a:spcAft>
              <a:buNone/>
            </a:pPr>
            <a:endParaRPr sz="2100"/>
          </a:p>
          <a:p>
            <a:pPr marL="457200" lvl="0" indent="0" algn="ctr" rtl="0">
              <a:lnSpc>
                <a:spcPct val="100000"/>
              </a:lnSpc>
              <a:spcBef>
                <a:spcPts val="0"/>
              </a:spcBef>
              <a:spcAft>
                <a:spcPts val="0"/>
              </a:spcAft>
              <a:buNone/>
            </a:pPr>
            <a:endParaRPr sz="2100"/>
          </a:p>
          <a:p>
            <a:pPr marL="0" lvl="0" indent="0" algn="ctr" rtl="0">
              <a:lnSpc>
                <a:spcPct val="100000"/>
              </a:lnSpc>
              <a:spcBef>
                <a:spcPts val="0"/>
              </a:spcBef>
              <a:spcAft>
                <a:spcPts val="0"/>
              </a:spcAft>
              <a:buNone/>
            </a:pPr>
            <a:endParaRPr sz="2100"/>
          </a:p>
          <a:p>
            <a:pPr marL="457200" lvl="0" indent="-368300" algn="l" rtl="0">
              <a:lnSpc>
                <a:spcPct val="100000"/>
              </a:lnSpc>
              <a:spcBef>
                <a:spcPts val="0"/>
              </a:spcBef>
              <a:spcAft>
                <a:spcPts val="0"/>
              </a:spcAft>
              <a:buSzPts val="2200"/>
              <a:buFont typeface="Gill Sans"/>
              <a:buChar char="●"/>
            </a:pPr>
            <a:r>
              <a:rPr lang="en-GB" sz="2200">
                <a:latin typeface="Gill Sans"/>
                <a:ea typeface="Gill Sans"/>
                <a:cs typeface="Gill Sans"/>
                <a:sym typeface="Gill Sans"/>
              </a:rPr>
              <a:t>New Marketing &amp; Communications proposal</a:t>
            </a:r>
            <a:endParaRPr sz="2200">
              <a:latin typeface="Gill Sans"/>
              <a:ea typeface="Gill Sans"/>
              <a:cs typeface="Gill Sans"/>
              <a:sym typeface="Gill Sans"/>
            </a:endParaRPr>
          </a:p>
          <a:p>
            <a:pPr marL="457200" lvl="0" indent="-368300" algn="l" rtl="0">
              <a:lnSpc>
                <a:spcPct val="100000"/>
              </a:lnSpc>
              <a:spcBef>
                <a:spcPts val="0"/>
              </a:spcBef>
              <a:spcAft>
                <a:spcPts val="0"/>
              </a:spcAft>
              <a:buSzPts val="2200"/>
              <a:buFont typeface="Gill Sans"/>
              <a:buChar char="●"/>
            </a:pPr>
            <a:r>
              <a:rPr lang="en-GB" sz="2200">
                <a:latin typeface="Gill Sans"/>
                <a:ea typeface="Gill Sans"/>
                <a:cs typeface="Gill Sans"/>
                <a:sym typeface="Gill Sans"/>
              </a:rPr>
              <a:t>Allocate £16,000 REPF grant funding over 2 years</a:t>
            </a:r>
            <a:endParaRPr sz="2200">
              <a:latin typeface="Gill Sans"/>
              <a:ea typeface="Gill Sans"/>
              <a:cs typeface="Gill Sans"/>
              <a:sym typeface="Gill Sans"/>
            </a:endParaRPr>
          </a:p>
          <a:p>
            <a:pPr marL="457200" lvl="0" indent="-368300" algn="l" rtl="0">
              <a:lnSpc>
                <a:spcPct val="100000"/>
              </a:lnSpc>
              <a:spcBef>
                <a:spcPts val="0"/>
              </a:spcBef>
              <a:spcAft>
                <a:spcPts val="0"/>
              </a:spcAft>
              <a:buSzPts val="2200"/>
              <a:buFont typeface="Gill Sans"/>
              <a:buChar char="●"/>
            </a:pPr>
            <a:r>
              <a:rPr lang="en-GB" sz="2200">
                <a:latin typeface="Gill Sans"/>
                <a:ea typeface="Gill Sans"/>
                <a:cs typeface="Gill Sans"/>
                <a:sym typeface="Gill Sans"/>
              </a:rPr>
              <a:t>Aimed at increasing awareness of FEP &amp; participation in FEP activities</a:t>
            </a:r>
            <a:endParaRPr sz="2200">
              <a:latin typeface="Gill Sans"/>
              <a:ea typeface="Gill Sans"/>
              <a:cs typeface="Gill Sans"/>
              <a:sym typeface="Gill Sans"/>
            </a:endParaRPr>
          </a:p>
          <a:p>
            <a:pPr marL="457200" lvl="0" indent="-368300" algn="l" rtl="0">
              <a:lnSpc>
                <a:spcPct val="100000"/>
              </a:lnSpc>
              <a:spcBef>
                <a:spcPts val="0"/>
              </a:spcBef>
              <a:spcAft>
                <a:spcPts val="0"/>
              </a:spcAft>
              <a:buSzPts val="2200"/>
              <a:buFont typeface="Gill Sans"/>
              <a:buChar char="●"/>
            </a:pPr>
            <a:r>
              <a:rPr lang="en-GB" sz="2200">
                <a:latin typeface="Gill Sans"/>
                <a:ea typeface="Gill Sans"/>
                <a:cs typeface="Gill Sans"/>
                <a:sym typeface="Gill Sans"/>
              </a:rPr>
              <a:t>Create some new digital &amp; hard copy marketing collateral</a:t>
            </a:r>
            <a:endParaRPr sz="2200">
              <a:latin typeface="Gill Sans"/>
              <a:ea typeface="Gill Sans"/>
              <a:cs typeface="Gill Sans"/>
              <a:sym typeface="Gill Sans"/>
            </a:endParaRPr>
          </a:p>
          <a:p>
            <a:pPr marL="457200" lvl="0" indent="-368300" algn="l" rtl="0">
              <a:lnSpc>
                <a:spcPct val="100000"/>
              </a:lnSpc>
              <a:spcBef>
                <a:spcPts val="0"/>
              </a:spcBef>
              <a:spcAft>
                <a:spcPts val="0"/>
              </a:spcAft>
              <a:buSzPts val="2200"/>
              <a:buFont typeface="Gill Sans"/>
              <a:buChar char="●"/>
            </a:pPr>
            <a:r>
              <a:rPr lang="en-GB" sz="2200">
                <a:latin typeface="Gill Sans"/>
                <a:ea typeface="Gill Sans"/>
                <a:cs typeface="Gill Sans"/>
                <a:sym typeface="Gill Sans"/>
              </a:rPr>
              <a:t>Develop a new FEP Business Award Scheme - suggested Innovation theme in 2024</a:t>
            </a:r>
            <a:endParaRPr sz="2200">
              <a:latin typeface="Gill Sans"/>
              <a:ea typeface="Gill Sans"/>
              <a:cs typeface="Gill Sans"/>
              <a:sym typeface="Gill Sans"/>
            </a:endParaRPr>
          </a:p>
          <a:p>
            <a:pPr marL="228600" lvl="0" indent="-50800" algn="l" rtl="0">
              <a:lnSpc>
                <a:spcPct val="90000"/>
              </a:lnSpc>
              <a:spcBef>
                <a:spcPts val="0"/>
              </a:spcBef>
              <a:spcAft>
                <a:spcPts val="0"/>
              </a:spcAft>
              <a:buClr>
                <a:schemeClr val="dk1"/>
              </a:buClr>
              <a:buSzPts val="2800"/>
              <a:buNone/>
            </a:pPr>
            <a:endParaRPr/>
          </a:p>
        </p:txBody>
      </p:sp>
      <p:sp>
        <p:nvSpPr>
          <p:cNvPr id="207" name="Google Shape;207;p10"/>
          <p:cNvSpPr/>
          <p:nvPr/>
        </p:nvSpPr>
        <p:spPr>
          <a:xfrm>
            <a:off x="189749" y="189590"/>
            <a:ext cx="11812500" cy="64788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0" algn="ctr" rtl="0">
              <a:spcBef>
                <a:spcPts val="0"/>
              </a:spcBef>
              <a:spcAft>
                <a:spcPts val="0"/>
              </a:spcAft>
              <a:buNone/>
            </a:pPr>
            <a:endParaRPr sz="2100">
              <a:solidFill>
                <a:schemeClr val="dk1"/>
              </a:solidFill>
              <a:latin typeface="Calibri"/>
              <a:ea typeface="Calibri"/>
              <a:cs typeface="Calibri"/>
              <a:sym typeface="Calibri"/>
            </a:endParaRPr>
          </a:p>
        </p:txBody>
      </p:sp>
      <p:pic>
        <p:nvPicPr>
          <p:cNvPr id="208" name="Google Shape;208;p10"/>
          <p:cNvPicPr preferRelativeResize="0"/>
          <p:nvPr/>
        </p:nvPicPr>
        <p:blipFill rotWithShape="1">
          <a:blip r:embed="rId3">
            <a:alphaModFix/>
          </a:blip>
          <a:srcRect/>
          <a:stretch/>
        </p:blipFill>
        <p:spPr>
          <a:xfrm>
            <a:off x="9346175" y="483725"/>
            <a:ext cx="2264550" cy="1683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a223873180_0_8"/>
          <p:cNvSpPr txBox="1">
            <a:spLocks noGrp="1"/>
          </p:cNvSpPr>
          <p:nvPr>
            <p:ph type="title"/>
          </p:nvPr>
        </p:nvSpPr>
        <p:spPr>
          <a:xfrm>
            <a:off x="541750" y="1477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solidFill>
                  <a:srgbClr val="FFAB40"/>
                </a:solidFill>
                <a:latin typeface="Gill Sans"/>
                <a:ea typeface="Gill Sans"/>
                <a:cs typeface="Gill Sans"/>
                <a:sym typeface="Gill Sans"/>
              </a:rPr>
              <a:t>Biosphere update </a:t>
            </a:r>
            <a:r>
              <a:rPr lang="en-GB" sz="2500">
                <a:latin typeface="Gill Sans"/>
                <a:ea typeface="Gill Sans"/>
                <a:cs typeface="Gill Sans"/>
                <a:sym typeface="Gill Sans"/>
              </a:rPr>
              <a:t>(Wendy Jackson)</a:t>
            </a:r>
            <a:endParaRPr sz="2500">
              <a:latin typeface="Gill Sans"/>
              <a:ea typeface="Gill Sans"/>
              <a:cs typeface="Gill Sans"/>
              <a:sym typeface="Gill Sans"/>
            </a:endParaRPr>
          </a:p>
        </p:txBody>
      </p:sp>
      <p:sp>
        <p:nvSpPr>
          <p:cNvPr id="214" name="Google Shape;214;g2a223873180_0_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15" name="Google Shape;215;g2a223873180_0_8"/>
          <p:cNvSpPr/>
          <p:nvPr/>
        </p:nvSpPr>
        <p:spPr>
          <a:xfrm>
            <a:off x="189761" y="147715"/>
            <a:ext cx="11812500" cy="64788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6" name="Google Shape;216;g2a223873180_0_8"/>
          <p:cNvPicPr preferRelativeResize="0"/>
          <p:nvPr/>
        </p:nvPicPr>
        <p:blipFill rotWithShape="1">
          <a:blip r:embed="rId3">
            <a:alphaModFix/>
          </a:blip>
          <a:srcRect/>
          <a:stretch/>
        </p:blipFill>
        <p:spPr>
          <a:xfrm>
            <a:off x="9236400" y="477440"/>
            <a:ext cx="2200274" cy="1635916"/>
          </a:xfrm>
          <a:prstGeom prst="rect">
            <a:avLst/>
          </a:prstGeom>
          <a:noFill/>
          <a:ln>
            <a:noFill/>
          </a:ln>
        </p:spPr>
      </p:pic>
      <p:pic>
        <p:nvPicPr>
          <p:cNvPr id="217" name="Google Shape;217;g2a223873180_0_8"/>
          <p:cNvPicPr preferRelativeResize="0"/>
          <p:nvPr/>
        </p:nvPicPr>
        <p:blipFill rotWithShape="1">
          <a:blip r:embed="rId4">
            <a:alphaModFix/>
          </a:blip>
          <a:srcRect l="5943" t="7122" r="3591" b="4405"/>
          <a:stretch/>
        </p:blipFill>
        <p:spPr>
          <a:xfrm>
            <a:off x="838200" y="1195850"/>
            <a:ext cx="3956276" cy="5348474"/>
          </a:xfrm>
          <a:prstGeom prst="rect">
            <a:avLst/>
          </a:prstGeom>
          <a:noFill/>
          <a:ln w="44450" cap="flat" cmpd="sng">
            <a:solidFill>
              <a:srgbClr val="7F7F7F"/>
            </a:solidFill>
            <a:prstDash val="solid"/>
            <a:miter lim="8000"/>
            <a:headEnd type="none" w="sm" len="sm"/>
            <a:tailEnd type="none" w="sm" len="sm"/>
          </a:ln>
        </p:spPr>
      </p:pic>
      <p:sp>
        <p:nvSpPr>
          <p:cNvPr id="218" name="Google Shape;218;g2a223873180_0_8"/>
          <p:cNvSpPr txBox="1"/>
          <p:nvPr/>
        </p:nvSpPr>
        <p:spPr>
          <a:xfrm>
            <a:off x="4977150" y="5517550"/>
            <a:ext cx="5929200" cy="64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600" i="1">
                <a:solidFill>
                  <a:schemeClr val="dk1"/>
                </a:solidFill>
                <a:latin typeface="Gill Sans"/>
                <a:ea typeface="Gill Sans"/>
                <a:cs typeface="Gill Sans"/>
                <a:sym typeface="Gill Sans"/>
              </a:rPr>
              <a:t>Potential Forest of Dean Biosphere Reserve</a:t>
            </a:r>
            <a:endParaRPr sz="1600" i="1">
              <a:solidFill>
                <a:schemeClr val="dk1"/>
              </a:solidFill>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en-GB" sz="1600" i="1">
                <a:solidFill>
                  <a:schemeClr val="dk1"/>
                </a:solidFill>
                <a:latin typeface="Gill Sans"/>
                <a:ea typeface="Gill Sans"/>
                <a:cs typeface="Gill Sans"/>
                <a:sym typeface="Gill Sans"/>
              </a:rPr>
              <a:t>(from potential boundary paper, 2023)</a:t>
            </a:r>
            <a:endParaRPr sz="1600" i="1">
              <a:solidFill>
                <a:schemeClr val="dk1"/>
              </a:solidFill>
              <a:latin typeface="Gill Sans"/>
              <a:ea typeface="Gill Sans"/>
              <a:cs typeface="Gill Sans"/>
              <a:sym typeface="Gill Sans"/>
            </a:endParaRPr>
          </a:p>
          <a:p>
            <a:pPr marL="0" lvl="0" indent="0" algn="l" rtl="0">
              <a:spcBef>
                <a:spcPts val="1200"/>
              </a:spcBef>
              <a:spcAft>
                <a:spcPts val="0"/>
              </a:spcAft>
              <a:buNone/>
            </a:pPr>
            <a:endParaRPr sz="2800">
              <a:solidFill>
                <a:schemeClr val="dk1"/>
              </a:solidFill>
              <a:latin typeface="Calibri"/>
              <a:ea typeface="Calibri"/>
              <a:cs typeface="Calibri"/>
              <a:sym typeface="Calibri"/>
            </a:endParaRPr>
          </a:p>
        </p:txBody>
      </p:sp>
      <p:sp>
        <p:nvSpPr>
          <p:cNvPr id="219" name="Google Shape;219;g2a223873180_0_8"/>
          <p:cNvSpPr txBox="1"/>
          <p:nvPr/>
        </p:nvSpPr>
        <p:spPr>
          <a:xfrm>
            <a:off x="5303250" y="2819625"/>
            <a:ext cx="5603100" cy="224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GB" sz="1700" b="1">
                <a:solidFill>
                  <a:schemeClr val="dk1"/>
                </a:solidFill>
                <a:latin typeface="Gill Sans"/>
                <a:ea typeface="Gill Sans"/>
                <a:cs typeface="Gill Sans"/>
                <a:sym typeface="Gill Sans"/>
              </a:rPr>
              <a:t>Further information is available at:</a:t>
            </a:r>
            <a:endParaRPr sz="1700" b="1">
              <a:solidFill>
                <a:schemeClr val="dk1"/>
              </a:solidFill>
              <a:latin typeface="Gill Sans"/>
              <a:ea typeface="Gill Sans"/>
              <a:cs typeface="Gill Sans"/>
              <a:sym typeface="Gill Sans"/>
            </a:endParaRPr>
          </a:p>
          <a:p>
            <a:pPr marL="0" lvl="0" indent="0" algn="l" rtl="0">
              <a:lnSpc>
                <a:spcPct val="100000"/>
              </a:lnSpc>
              <a:spcBef>
                <a:spcPts val="1200"/>
              </a:spcBef>
              <a:spcAft>
                <a:spcPts val="0"/>
              </a:spcAft>
              <a:buClr>
                <a:schemeClr val="dk1"/>
              </a:buClr>
              <a:buSzPts val="1100"/>
              <a:buFont typeface="Arial"/>
              <a:buNone/>
            </a:pPr>
            <a:r>
              <a:rPr lang="en-GB" sz="1700" u="sng">
                <a:solidFill>
                  <a:schemeClr val="hlink"/>
                </a:solidFill>
                <a:latin typeface="Gill Sans"/>
                <a:ea typeface="Gill Sans"/>
                <a:cs typeface="Gill Sans"/>
                <a:sym typeface="Gill Sans"/>
                <a:hlinkClick r:id="rId5"/>
              </a:rPr>
              <a:t>https://www.fdean.gov.uk/planning-and-building/biosphere/</a:t>
            </a:r>
            <a:endParaRPr sz="1700" u="sng">
              <a:solidFill>
                <a:schemeClr val="hlink"/>
              </a:solidFill>
              <a:latin typeface="Gill Sans"/>
              <a:ea typeface="Gill Sans"/>
              <a:cs typeface="Gill Sans"/>
              <a:sym typeface="Gill Sans"/>
            </a:endParaRPr>
          </a:p>
          <a:p>
            <a:pPr marL="0" lvl="0" indent="0" algn="l" rtl="0">
              <a:lnSpc>
                <a:spcPct val="100000"/>
              </a:lnSpc>
              <a:spcBef>
                <a:spcPts val="1200"/>
              </a:spcBef>
              <a:spcAft>
                <a:spcPts val="0"/>
              </a:spcAft>
              <a:buClr>
                <a:schemeClr val="dk1"/>
              </a:buClr>
              <a:buSzPts val="1100"/>
              <a:buFont typeface="Arial"/>
              <a:buNone/>
            </a:pPr>
            <a:r>
              <a:rPr lang="en-GB" sz="1700">
                <a:solidFill>
                  <a:schemeClr val="dk1"/>
                </a:solidFill>
                <a:latin typeface="Gill Sans"/>
                <a:ea typeface="Gill Sans"/>
                <a:cs typeface="Gill Sans"/>
                <a:sym typeface="Gill Sans"/>
              </a:rPr>
              <a:t>an example of a biosphere reserve with much information is: </a:t>
            </a:r>
            <a:r>
              <a:rPr lang="en-GB" sz="1700">
                <a:solidFill>
                  <a:schemeClr val="dk1"/>
                </a:solidFill>
                <a:uFill>
                  <a:noFill/>
                </a:uFill>
                <a:latin typeface="Gill Sans"/>
                <a:ea typeface="Gill Sans"/>
                <a:cs typeface="Gill Sans"/>
                <a:sym typeface="Gill Sans"/>
                <a:hlinkClick r:id="rId6">
                  <a:extLst>
                    <a:ext uri="{A12FA001-AC4F-418D-AE19-62706E023703}">
                      <ahyp:hlinkClr xmlns:ahyp="http://schemas.microsoft.com/office/drawing/2018/hyperlinkcolor" val="tx"/>
                    </a:ext>
                  </a:extLst>
                </a:hlinkClick>
              </a:rPr>
              <a:t> </a:t>
            </a:r>
            <a:r>
              <a:rPr lang="en-GB" sz="1700" u="sng">
                <a:solidFill>
                  <a:schemeClr val="hlink"/>
                </a:solidFill>
                <a:latin typeface="Gill Sans"/>
                <a:ea typeface="Gill Sans"/>
                <a:cs typeface="Gill Sans"/>
                <a:sym typeface="Gill Sans"/>
                <a:hlinkClick r:id="rId6"/>
              </a:rPr>
              <a:t>https://www.northdevonbiosphere.org.uk/</a:t>
            </a:r>
            <a:endParaRPr sz="1700" u="sng">
              <a:solidFill>
                <a:schemeClr val="hlink"/>
              </a:solidFill>
              <a:latin typeface="Gill Sans"/>
              <a:ea typeface="Gill Sans"/>
              <a:cs typeface="Gill Sans"/>
              <a:sym typeface="Gill Sans"/>
            </a:endParaRPr>
          </a:p>
          <a:p>
            <a:pPr marL="0" lvl="0" indent="0" algn="l" rtl="0">
              <a:lnSpc>
                <a:spcPct val="100000"/>
              </a:lnSpc>
              <a:spcBef>
                <a:spcPts val="1200"/>
              </a:spcBef>
              <a:spcAft>
                <a:spcPts val="0"/>
              </a:spcAft>
              <a:buClr>
                <a:schemeClr val="dk1"/>
              </a:buClr>
              <a:buSzPts val="1100"/>
              <a:buFont typeface="Arial"/>
              <a:buNone/>
            </a:pPr>
            <a:r>
              <a:rPr lang="en-GB" sz="1700">
                <a:solidFill>
                  <a:schemeClr val="dk1"/>
                </a:solidFill>
                <a:latin typeface="Gill Sans"/>
                <a:ea typeface="Gill Sans"/>
                <a:cs typeface="Gill Sans"/>
                <a:sym typeface="Gill Sans"/>
              </a:rPr>
              <a:t>and the UK website:</a:t>
            </a:r>
            <a:r>
              <a:rPr lang="en-GB" sz="1700">
                <a:solidFill>
                  <a:schemeClr val="dk1"/>
                </a:solidFill>
                <a:uFill>
                  <a:noFill/>
                </a:uFill>
                <a:latin typeface="Gill Sans"/>
                <a:ea typeface="Gill Sans"/>
                <a:cs typeface="Gill Sans"/>
                <a:sym typeface="Gill Sans"/>
                <a:hlinkClick r:id="rId7">
                  <a:extLst>
                    <a:ext uri="{A12FA001-AC4F-418D-AE19-62706E023703}">
                      <ahyp:hlinkClr xmlns:ahyp="http://schemas.microsoft.com/office/drawing/2018/hyperlinkcolor" val="tx"/>
                    </a:ext>
                  </a:extLst>
                </a:hlinkClick>
              </a:rPr>
              <a:t> </a:t>
            </a:r>
            <a:r>
              <a:rPr lang="en-GB" sz="1700" u="sng">
                <a:solidFill>
                  <a:schemeClr val="hlink"/>
                </a:solidFill>
                <a:latin typeface="Gill Sans"/>
                <a:ea typeface="Gill Sans"/>
                <a:cs typeface="Gill Sans"/>
                <a:sym typeface="Gill Sans"/>
                <a:hlinkClick r:id="rId7"/>
              </a:rPr>
              <a:t>http://www.unesco-mab.org/</a:t>
            </a:r>
            <a:endParaRPr sz="1700" u="sng">
              <a:solidFill>
                <a:schemeClr val="hlink"/>
              </a:solidFill>
              <a:latin typeface="Gill Sans"/>
              <a:ea typeface="Gill Sans"/>
              <a:cs typeface="Gill Sans"/>
              <a:sym typeface="Gill Sans"/>
            </a:endParaRPr>
          </a:p>
          <a:p>
            <a:pPr marL="0" lvl="0" indent="0" algn="l" rtl="0">
              <a:spcBef>
                <a:spcPts val="120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p:nvPr>
        </p:nvSpPr>
        <p:spPr>
          <a:xfrm>
            <a:off x="333375" y="2334941"/>
            <a:ext cx="11658599" cy="29400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AB40"/>
              </a:buClr>
              <a:buSzPct val="100000"/>
              <a:buFont typeface="Gill Sans"/>
              <a:buNone/>
            </a:pPr>
            <a:r>
              <a:rPr lang="en-GB" sz="5400">
                <a:solidFill>
                  <a:srgbClr val="FFAB40"/>
                </a:solidFill>
                <a:latin typeface="Gill Sans"/>
                <a:ea typeface="Gill Sans"/>
                <a:cs typeface="Gill Sans"/>
                <a:sym typeface="Gill Sans"/>
              </a:rPr>
              <a:t>Meeting close </a:t>
            </a:r>
            <a:br>
              <a:rPr lang="en-GB">
                <a:solidFill>
                  <a:srgbClr val="FFAB40"/>
                </a:solidFill>
                <a:latin typeface="Gill Sans"/>
                <a:ea typeface="Gill Sans"/>
                <a:cs typeface="Gill Sans"/>
                <a:sym typeface="Gill Sans"/>
              </a:rPr>
            </a:br>
            <a:r>
              <a:rPr lang="en-GB">
                <a:latin typeface="Gill Sans"/>
                <a:ea typeface="Gill Sans"/>
                <a:cs typeface="Gill Sans"/>
                <a:sym typeface="Gill Sans"/>
              </a:rPr>
              <a:t>Thank you for attending</a:t>
            </a:r>
            <a:br>
              <a:rPr lang="en-GB">
                <a:latin typeface="Gill Sans"/>
                <a:ea typeface="Gill Sans"/>
                <a:cs typeface="Gill Sans"/>
                <a:sym typeface="Gill Sans"/>
              </a:rPr>
            </a:br>
            <a:r>
              <a:rPr lang="en-GB">
                <a:latin typeface="Gill Sans"/>
                <a:ea typeface="Gill Sans"/>
                <a:cs typeface="Gill Sans"/>
                <a:sym typeface="Gill Sans"/>
              </a:rPr>
              <a:t> </a:t>
            </a:r>
            <a:br>
              <a:rPr lang="en-GB">
                <a:latin typeface="Gill Sans"/>
                <a:ea typeface="Gill Sans"/>
                <a:cs typeface="Gill Sans"/>
                <a:sym typeface="Gill Sans"/>
              </a:rPr>
            </a:br>
            <a:r>
              <a:rPr lang="en-GB">
                <a:latin typeface="Gill Sans"/>
                <a:ea typeface="Gill Sans"/>
                <a:cs typeface="Gill Sans"/>
                <a:sym typeface="Gill Sans"/>
              </a:rPr>
              <a:t>If you’re interested in joining a sub-group or have any questions please speak to a director or email </a:t>
            </a:r>
            <a:r>
              <a:rPr lang="en-GB" u="sng">
                <a:solidFill>
                  <a:schemeClr val="hlink"/>
                </a:solidFill>
                <a:latin typeface="Gill Sans"/>
                <a:ea typeface="Gill Sans"/>
                <a:cs typeface="Gill Sans"/>
                <a:sym typeface="Gill Sans"/>
                <a:hlinkClick r:id="rId3"/>
              </a:rPr>
              <a:t>fep@fdean.gov.uk</a:t>
            </a:r>
            <a:r>
              <a:rPr lang="en-GB">
                <a:latin typeface="Gill Sans"/>
                <a:ea typeface="Gill Sans"/>
                <a:cs typeface="Gill Sans"/>
                <a:sym typeface="Gill Sans"/>
              </a:rPr>
              <a:t> </a:t>
            </a:r>
            <a:endParaRPr/>
          </a:p>
        </p:txBody>
      </p:sp>
      <p:sp>
        <p:nvSpPr>
          <p:cNvPr id="225" name="Google Shape;225;p11"/>
          <p:cNvSpPr/>
          <p:nvPr/>
        </p:nvSpPr>
        <p:spPr>
          <a:xfrm>
            <a:off x="179511" y="188640"/>
            <a:ext cx="11812463" cy="647886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6" name="Google Shape;226;p11"/>
          <p:cNvPicPr preferRelativeResize="0"/>
          <p:nvPr/>
        </p:nvPicPr>
        <p:blipFill rotWithShape="1">
          <a:blip r:embed="rId4">
            <a:alphaModFix/>
          </a:blip>
          <a:srcRect/>
          <a:stretch/>
        </p:blipFill>
        <p:spPr>
          <a:xfrm>
            <a:off x="9115425" y="486370"/>
            <a:ext cx="2371726" cy="17633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body" idx="1"/>
          </p:nvPr>
        </p:nvSpPr>
        <p:spPr>
          <a:xfrm>
            <a:off x="711478" y="401390"/>
            <a:ext cx="11948400" cy="66498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7000"/>
              </a:lnSpc>
              <a:spcBef>
                <a:spcPts val="0"/>
              </a:spcBef>
              <a:spcAft>
                <a:spcPts val="0"/>
              </a:spcAft>
              <a:buClr>
                <a:srgbClr val="FFAB40"/>
              </a:buClr>
              <a:buSzPct val="100000"/>
              <a:buNone/>
            </a:pPr>
            <a:r>
              <a:rPr lang="en-GB" sz="9600" b="1" dirty="0">
                <a:solidFill>
                  <a:srgbClr val="FFAB40"/>
                </a:solidFill>
                <a:latin typeface="Gill Sans"/>
                <a:ea typeface="Gill Sans"/>
                <a:cs typeface="Gill Sans"/>
                <a:sym typeface="Gill Sans"/>
              </a:rPr>
              <a:t>      Agenda</a:t>
            </a:r>
            <a:endParaRPr sz="1800" b="1" dirty="0">
              <a:solidFill>
                <a:srgbClr val="FFAB40"/>
              </a:solidFill>
              <a:latin typeface="Gill Sans"/>
              <a:ea typeface="Gill Sans"/>
              <a:cs typeface="Gill Sans"/>
              <a:sym typeface="Gill Sans"/>
            </a:endParaRPr>
          </a:p>
          <a:p>
            <a:pPr marL="0" lvl="0" indent="0" algn="l" rtl="0">
              <a:lnSpc>
                <a:spcPct val="107000"/>
              </a:lnSpc>
              <a:spcBef>
                <a:spcPts val="800"/>
              </a:spcBef>
              <a:spcAft>
                <a:spcPts val="0"/>
              </a:spcAft>
              <a:buClr>
                <a:srgbClr val="000000"/>
              </a:buClr>
              <a:buSzPct val="113333"/>
              <a:buNone/>
            </a:pPr>
            <a:r>
              <a:rPr lang="en-GB" sz="6000" dirty="0">
                <a:solidFill>
                  <a:srgbClr val="000000"/>
                </a:solidFill>
                <a:latin typeface="Gill Sans"/>
                <a:ea typeface="Gill Sans"/>
                <a:cs typeface="Gill Sans"/>
                <a:sym typeface="Gill Sans"/>
              </a:rPr>
              <a:t>1. </a:t>
            </a:r>
            <a:r>
              <a:rPr lang="en-GB" sz="6000" b="1" dirty="0">
                <a:solidFill>
                  <a:srgbClr val="000000"/>
                </a:solidFill>
                <a:latin typeface="Gill Sans"/>
                <a:ea typeface="Gill Sans"/>
                <a:cs typeface="Gill Sans"/>
                <a:sym typeface="Gill Sans"/>
              </a:rPr>
              <a:t>Welcome </a:t>
            </a:r>
            <a:r>
              <a:rPr lang="en-GB" sz="6000" b="1" dirty="0">
                <a:latin typeface="Gill Sans"/>
                <a:ea typeface="Gill Sans"/>
                <a:cs typeface="Gill Sans"/>
                <a:sym typeface="Gill Sans"/>
              </a:rPr>
              <a:t>&amp; announcements </a:t>
            </a:r>
            <a:r>
              <a:rPr lang="en-GB" sz="6000" dirty="0">
                <a:latin typeface="Gill Sans"/>
                <a:ea typeface="Gill Sans"/>
                <a:cs typeface="Gill Sans"/>
                <a:sym typeface="Gill Sans"/>
              </a:rPr>
              <a:t>(Neill Ricketts)</a:t>
            </a:r>
            <a:endParaRPr sz="6000" dirty="0"/>
          </a:p>
          <a:p>
            <a:pPr marL="0" lvl="0" indent="0" algn="l" rtl="0">
              <a:lnSpc>
                <a:spcPct val="107000"/>
              </a:lnSpc>
              <a:spcBef>
                <a:spcPts val="800"/>
              </a:spcBef>
              <a:spcAft>
                <a:spcPts val="0"/>
              </a:spcAft>
              <a:buClr>
                <a:schemeClr val="dk1"/>
              </a:buClr>
              <a:buSzPct val="106666"/>
              <a:buNone/>
            </a:pPr>
            <a:r>
              <a:rPr lang="en-GB" sz="6000" dirty="0">
                <a:latin typeface="Gill Sans"/>
                <a:ea typeface="Gill Sans"/>
                <a:cs typeface="Gill Sans"/>
                <a:sym typeface="Gill Sans"/>
              </a:rPr>
              <a:t>Welcome to our observers and guest speakers. F</a:t>
            </a:r>
            <a:r>
              <a:rPr lang="en-GB" sz="6000" dirty="0">
                <a:solidFill>
                  <a:srgbClr val="000000"/>
                </a:solidFill>
                <a:latin typeface="Gill Sans"/>
                <a:ea typeface="Gill Sans"/>
                <a:cs typeface="Gill Sans"/>
                <a:sym typeface="Gill Sans"/>
              </a:rPr>
              <a:t>ormal thank you to</a:t>
            </a:r>
            <a:r>
              <a:rPr lang="en-GB" sz="6000" dirty="0">
                <a:ea typeface="Gill Sans"/>
              </a:rPr>
              <a:t> </a:t>
            </a:r>
            <a:r>
              <a:rPr lang="en-GB" sz="6000" dirty="0">
                <a:solidFill>
                  <a:srgbClr val="000000"/>
                </a:solidFill>
                <a:latin typeface="Gill Sans"/>
                <a:ea typeface="Gill Sans"/>
                <a:cs typeface="Gill Sans"/>
                <a:sym typeface="Gill Sans"/>
              </a:rPr>
              <a:t>Tracey Ashford of </a:t>
            </a:r>
            <a:r>
              <a:rPr lang="en-GB" sz="6000" dirty="0" err="1">
                <a:solidFill>
                  <a:srgbClr val="000000"/>
                </a:solidFill>
                <a:latin typeface="Gill Sans"/>
                <a:ea typeface="Gill Sans"/>
                <a:cs typeface="Gill Sans"/>
                <a:sym typeface="Gill Sans"/>
              </a:rPr>
              <a:t>Thrings</a:t>
            </a:r>
            <a:r>
              <a:rPr lang="en-GB" sz="6000" dirty="0">
                <a:solidFill>
                  <a:srgbClr val="000000"/>
                </a:solidFill>
                <a:latin typeface="Gill Sans"/>
                <a:ea typeface="Gill Sans"/>
                <a:cs typeface="Gill Sans"/>
                <a:sym typeface="Gill Sans"/>
              </a:rPr>
              <a:t> for her</a:t>
            </a:r>
          </a:p>
          <a:p>
            <a:pPr marL="0" lvl="0" indent="0" algn="l" rtl="0">
              <a:lnSpc>
                <a:spcPct val="107000"/>
              </a:lnSpc>
              <a:spcBef>
                <a:spcPts val="800"/>
              </a:spcBef>
              <a:spcAft>
                <a:spcPts val="0"/>
              </a:spcAft>
              <a:buClr>
                <a:schemeClr val="dk1"/>
              </a:buClr>
              <a:buSzPct val="106666"/>
              <a:buNone/>
            </a:pPr>
            <a:r>
              <a:rPr lang="en-GB" sz="6000" dirty="0">
                <a:solidFill>
                  <a:srgbClr val="000000"/>
                </a:solidFill>
                <a:latin typeface="Gill Sans"/>
                <a:ea typeface="Gill Sans"/>
                <a:cs typeface="Gill Sans"/>
                <a:sym typeface="Gill Sans"/>
              </a:rPr>
              <a:t>Co-Chairing role on E&amp;S sub-group</a:t>
            </a:r>
            <a:endParaRPr sz="6000" dirty="0">
              <a:latin typeface="Gill Sans"/>
              <a:ea typeface="Gill Sans"/>
              <a:cs typeface="Gill Sans"/>
              <a:sym typeface="Gill Sans"/>
            </a:endParaRPr>
          </a:p>
          <a:p>
            <a:pPr marL="0" lvl="0" indent="0" algn="l" rtl="0">
              <a:lnSpc>
                <a:spcPct val="107000"/>
              </a:lnSpc>
              <a:spcBef>
                <a:spcPts val="2200"/>
              </a:spcBef>
              <a:spcAft>
                <a:spcPts val="0"/>
              </a:spcAft>
              <a:buClr>
                <a:srgbClr val="000000"/>
              </a:buClr>
              <a:buSzPct val="113333"/>
              <a:buNone/>
            </a:pPr>
            <a:r>
              <a:rPr lang="en-GB" sz="6000" dirty="0">
                <a:solidFill>
                  <a:srgbClr val="000000"/>
                </a:solidFill>
                <a:latin typeface="Gill Sans"/>
                <a:ea typeface="Gill Sans"/>
                <a:cs typeface="Gill Sans"/>
                <a:sym typeface="Gill Sans"/>
              </a:rPr>
              <a:t>2. </a:t>
            </a:r>
            <a:r>
              <a:rPr lang="en-GB" sz="6000" b="1" dirty="0">
                <a:solidFill>
                  <a:srgbClr val="000000"/>
                </a:solidFill>
                <a:latin typeface="Gill Sans"/>
                <a:ea typeface="Gill Sans"/>
                <a:cs typeface="Gill Sans"/>
                <a:sym typeface="Gill Sans"/>
              </a:rPr>
              <a:t>Apologies - </a:t>
            </a:r>
            <a:r>
              <a:rPr lang="en-GB" sz="6000" dirty="0">
                <a:solidFill>
                  <a:srgbClr val="000000"/>
                </a:solidFill>
                <a:latin typeface="Gill Sans"/>
                <a:ea typeface="Gill Sans"/>
                <a:cs typeface="Gill Sans"/>
                <a:sym typeface="Gill Sans"/>
              </a:rPr>
              <a:t>Stuart Emmerson, Ian Price, Rob Pickup, Clare Vertigen, Nigel Brinn, Cllr Johnathan Lane, Natalie King, Matt Stephens                                                                              </a:t>
            </a:r>
            <a:endParaRPr sz="6000" dirty="0">
              <a:latin typeface="Gill Sans"/>
              <a:ea typeface="Gill Sans"/>
              <a:cs typeface="Gill Sans"/>
              <a:sym typeface="Gill Sans"/>
            </a:endParaRPr>
          </a:p>
          <a:p>
            <a:pPr marL="0" lvl="0" indent="0" algn="l" rtl="0">
              <a:lnSpc>
                <a:spcPct val="120000"/>
              </a:lnSpc>
              <a:spcBef>
                <a:spcPts val="1200"/>
              </a:spcBef>
              <a:spcAft>
                <a:spcPts val="0"/>
              </a:spcAft>
              <a:buClr>
                <a:srgbClr val="000000"/>
              </a:buClr>
              <a:buSzPct val="110000"/>
              <a:buNone/>
            </a:pPr>
            <a:r>
              <a:rPr lang="en-GB" sz="6000" dirty="0">
                <a:solidFill>
                  <a:srgbClr val="000000"/>
                </a:solidFill>
                <a:latin typeface="Gill Sans"/>
                <a:ea typeface="Gill Sans"/>
                <a:cs typeface="Gill Sans"/>
                <a:sym typeface="Gill Sans"/>
              </a:rPr>
              <a:t>3. </a:t>
            </a:r>
            <a:r>
              <a:rPr lang="en-GB" sz="6000" b="1" dirty="0">
                <a:solidFill>
                  <a:srgbClr val="000000"/>
                </a:solidFill>
                <a:latin typeface="Gill Sans"/>
                <a:ea typeface="Gill Sans"/>
                <a:cs typeface="Gill Sans"/>
                <a:sym typeface="Gill Sans"/>
              </a:rPr>
              <a:t>New stakeholders Q+A  </a:t>
            </a:r>
            <a:r>
              <a:rPr lang="en-GB" sz="6000" dirty="0">
                <a:solidFill>
                  <a:srgbClr val="000000"/>
                </a:solidFill>
                <a:latin typeface="Gill Sans"/>
                <a:ea typeface="Gill Sans"/>
                <a:cs typeface="Gill Sans"/>
                <a:sym typeface="Gill Sans"/>
              </a:rPr>
              <a:t>(Ian Mean)</a:t>
            </a:r>
            <a:endParaRPr sz="6000" dirty="0"/>
          </a:p>
          <a:p>
            <a:pPr marL="228600" lvl="0" indent="-222250" algn="l" rtl="0">
              <a:lnSpc>
                <a:spcPct val="120000"/>
              </a:lnSpc>
              <a:spcBef>
                <a:spcPts val="1400"/>
              </a:spcBef>
              <a:spcAft>
                <a:spcPts val="0"/>
              </a:spcAft>
              <a:buClr>
                <a:srgbClr val="000000"/>
              </a:buClr>
              <a:buSzPct val="100000"/>
              <a:buChar char="•"/>
            </a:pPr>
            <a:r>
              <a:rPr lang="en-GB" sz="6000" u="none" strike="noStrike" dirty="0">
                <a:solidFill>
                  <a:srgbClr val="000000"/>
                </a:solidFill>
                <a:latin typeface="Gill Sans"/>
                <a:ea typeface="Gill Sans"/>
                <a:cs typeface="Gill Sans"/>
                <a:sym typeface="Gill Sans"/>
              </a:rPr>
              <a:t>Kevan Spencer, </a:t>
            </a:r>
            <a:r>
              <a:rPr lang="en-GB" sz="6000" u="none" strike="noStrike" dirty="0">
                <a:highlight>
                  <a:srgbClr val="FFFFFF"/>
                </a:highlight>
                <a:latin typeface="Gill Sans"/>
                <a:ea typeface="Gill Sans"/>
                <a:cs typeface="Gill Sans"/>
                <a:sym typeface="Gill Sans"/>
              </a:rPr>
              <a:t>Sales and Marketing Director at MSB Steel Ltd</a:t>
            </a:r>
            <a:endParaRPr sz="6000" u="none" strike="noStrike" dirty="0">
              <a:latin typeface="Gill Sans"/>
              <a:ea typeface="Gill Sans"/>
              <a:cs typeface="Gill Sans"/>
              <a:sym typeface="Gill Sans"/>
            </a:endParaRPr>
          </a:p>
          <a:p>
            <a:pPr marL="228600" indent="-222250">
              <a:lnSpc>
                <a:spcPct val="120000"/>
              </a:lnSpc>
              <a:spcBef>
                <a:spcPts val="0"/>
              </a:spcBef>
              <a:buSzPct val="100000"/>
            </a:pPr>
            <a:r>
              <a:rPr lang="en-US" sz="6000" u="none" strike="noStrike" dirty="0">
                <a:solidFill>
                  <a:srgbClr val="000000"/>
                </a:solidFill>
                <a:highlight>
                  <a:srgbClr val="FFFFFF"/>
                </a:highlight>
                <a:latin typeface="Gill Sans"/>
                <a:ea typeface="Gill Sans"/>
                <a:cs typeface="Gill Sans"/>
                <a:sym typeface="Gill Sans"/>
              </a:rPr>
              <a:t>Keith Thomas, author of 'The Iron Rose'.</a:t>
            </a:r>
            <a:endParaRPr sz="6000" u="none" strike="noStrike" dirty="0">
              <a:latin typeface="Gill Sans"/>
              <a:ea typeface="Gill Sans"/>
              <a:cs typeface="Gill Sans"/>
              <a:sym typeface="Gill Sans"/>
            </a:endParaRPr>
          </a:p>
          <a:p>
            <a:pPr marL="228600" lvl="0" indent="-222250" algn="l" rtl="0">
              <a:lnSpc>
                <a:spcPct val="120000"/>
              </a:lnSpc>
              <a:spcBef>
                <a:spcPts val="0"/>
              </a:spcBef>
              <a:spcAft>
                <a:spcPts val="0"/>
              </a:spcAft>
              <a:buClr>
                <a:schemeClr val="dk1"/>
              </a:buClr>
              <a:buSzPct val="100000"/>
              <a:buChar char="•"/>
            </a:pPr>
            <a:r>
              <a:rPr lang="en-GB" sz="6000" u="none" strike="noStrike" dirty="0">
                <a:latin typeface="Gill Sans"/>
                <a:ea typeface="Gill Sans"/>
                <a:cs typeface="Gill Sans"/>
                <a:sym typeface="Gill Sans"/>
              </a:rPr>
              <a:t>Hakam </a:t>
            </a:r>
            <a:r>
              <a:rPr lang="en-GB" sz="6000" u="none" strike="noStrike" dirty="0" err="1">
                <a:latin typeface="Gill Sans"/>
                <a:ea typeface="Gill Sans"/>
                <a:cs typeface="Gill Sans"/>
                <a:sym typeface="Gill Sans"/>
              </a:rPr>
              <a:t>Poselay</a:t>
            </a:r>
            <a:r>
              <a:rPr lang="en-GB" sz="6000" u="none" strike="noStrike" dirty="0">
                <a:latin typeface="Gill Sans"/>
                <a:ea typeface="Gill Sans"/>
                <a:cs typeface="Gill Sans"/>
                <a:sym typeface="Gill Sans"/>
              </a:rPr>
              <a:t>, CEO of Checklist Films </a:t>
            </a:r>
          </a:p>
          <a:p>
            <a:pPr marL="228600" lvl="0" indent="-222250" algn="l" rtl="0">
              <a:lnSpc>
                <a:spcPct val="120000"/>
              </a:lnSpc>
              <a:spcBef>
                <a:spcPts val="0"/>
              </a:spcBef>
              <a:spcAft>
                <a:spcPts val="0"/>
              </a:spcAft>
              <a:buClr>
                <a:schemeClr val="dk1"/>
              </a:buClr>
              <a:buSzPct val="100000"/>
              <a:buChar char="•"/>
            </a:pPr>
            <a:r>
              <a:rPr lang="en-GB" sz="6000" dirty="0">
                <a:highlight>
                  <a:srgbClr val="FFFFFF"/>
                </a:highlight>
                <a:latin typeface="Gill Sans"/>
                <a:ea typeface="Gill Sans"/>
                <a:cs typeface="Gill Sans"/>
                <a:sym typeface="Gill Sans"/>
              </a:rPr>
              <a:t>Shaun Keep, </a:t>
            </a:r>
            <a:r>
              <a:rPr lang="en-GB" sz="6000" u="none" strike="noStrike" dirty="0">
                <a:highlight>
                  <a:srgbClr val="FFFFFF"/>
                </a:highlight>
                <a:latin typeface="Gill Sans"/>
                <a:ea typeface="Gill Sans"/>
                <a:cs typeface="Gill Sans"/>
                <a:sym typeface="Gill Sans"/>
              </a:rPr>
              <a:t>Production Manager </a:t>
            </a:r>
            <a:r>
              <a:rPr lang="en-GB" sz="6000" dirty="0">
                <a:highlight>
                  <a:srgbClr val="FFFFFF"/>
                </a:highlight>
                <a:latin typeface="Gill Sans"/>
                <a:ea typeface="Gill Sans"/>
                <a:cs typeface="Gill Sans"/>
                <a:sym typeface="Gill Sans"/>
              </a:rPr>
              <a:t>at Checklist Films</a:t>
            </a:r>
            <a:endParaRPr sz="6000" u="none" strike="noStrike" dirty="0">
              <a:latin typeface="Gill Sans"/>
              <a:ea typeface="Gill Sans"/>
              <a:cs typeface="Gill Sans"/>
              <a:sym typeface="Gill Sans"/>
            </a:endParaRPr>
          </a:p>
          <a:p>
            <a:pPr marL="228600" lvl="0" indent="-222250" algn="l" rtl="0">
              <a:lnSpc>
                <a:spcPct val="120000"/>
              </a:lnSpc>
              <a:spcBef>
                <a:spcPts val="0"/>
              </a:spcBef>
              <a:spcAft>
                <a:spcPts val="0"/>
              </a:spcAft>
              <a:buClr>
                <a:schemeClr val="dk1"/>
              </a:buClr>
              <a:buSzPct val="100000"/>
              <a:buChar char="•"/>
            </a:pPr>
            <a:r>
              <a:rPr lang="en-GB" sz="6000" u="none" strike="noStrike" dirty="0">
                <a:highlight>
                  <a:srgbClr val="FFFFFF"/>
                </a:highlight>
                <a:latin typeface="Gill Sans"/>
                <a:ea typeface="Gill Sans"/>
                <a:cs typeface="Gill Sans"/>
                <a:sym typeface="Gill Sans"/>
              </a:rPr>
              <a:t>James Lloyd Jones, CEO of Jones Food Company</a:t>
            </a:r>
            <a:endParaRPr sz="6000" u="none" strike="noStrike" dirty="0">
              <a:latin typeface="Gill Sans"/>
              <a:ea typeface="Gill Sans"/>
              <a:cs typeface="Gill Sans"/>
              <a:sym typeface="Gill Sans"/>
            </a:endParaRPr>
          </a:p>
          <a:p>
            <a:pPr marL="228600" lvl="0" indent="-222250" algn="l" rtl="0">
              <a:lnSpc>
                <a:spcPct val="120000"/>
              </a:lnSpc>
              <a:spcBef>
                <a:spcPts val="0"/>
              </a:spcBef>
              <a:spcAft>
                <a:spcPts val="0"/>
              </a:spcAft>
              <a:buClr>
                <a:schemeClr val="dk1"/>
              </a:buClr>
              <a:buSzPct val="100000"/>
              <a:buChar char="•"/>
            </a:pPr>
            <a:r>
              <a:rPr lang="en-GB" sz="6000" u="none" strike="noStrike" dirty="0">
                <a:highlight>
                  <a:srgbClr val="FFFFFF"/>
                </a:highlight>
                <a:latin typeface="Gill Sans"/>
                <a:ea typeface="Gill Sans"/>
                <a:cs typeface="Gill Sans"/>
                <a:sym typeface="Gill Sans"/>
              </a:rPr>
              <a:t>Alex Crawley, founder of Grazing Management Ltd</a:t>
            </a:r>
            <a:endParaRPr sz="6000" u="none" strike="noStrike" dirty="0">
              <a:highlight>
                <a:srgbClr val="FFFFFF"/>
              </a:highlight>
              <a:latin typeface="Gill Sans"/>
              <a:ea typeface="Gill Sans"/>
              <a:cs typeface="Gill Sans"/>
              <a:sym typeface="Gill Sans"/>
            </a:endParaRPr>
          </a:p>
          <a:p>
            <a:pPr marL="0" lvl="0" indent="0" algn="l" rtl="0">
              <a:lnSpc>
                <a:spcPct val="120000"/>
              </a:lnSpc>
              <a:spcBef>
                <a:spcPts val="0"/>
              </a:spcBef>
              <a:spcAft>
                <a:spcPts val="0"/>
              </a:spcAft>
              <a:buClr>
                <a:schemeClr val="dk1"/>
              </a:buClr>
              <a:buSzPct val="106666"/>
              <a:buNone/>
            </a:pPr>
            <a:endParaRPr sz="6000" dirty="0">
              <a:solidFill>
                <a:srgbClr val="000000"/>
              </a:solidFill>
              <a:highlight>
                <a:srgbClr val="FFFFFF"/>
              </a:highlight>
              <a:latin typeface="Gill Sans"/>
              <a:ea typeface="Gill Sans"/>
              <a:cs typeface="Gill Sans"/>
              <a:sym typeface="Gill Sans"/>
            </a:endParaRPr>
          </a:p>
          <a:p>
            <a:pPr marL="0" lvl="0" indent="0" algn="l" rtl="0">
              <a:lnSpc>
                <a:spcPct val="120000"/>
              </a:lnSpc>
              <a:spcBef>
                <a:spcPts val="0"/>
              </a:spcBef>
              <a:spcAft>
                <a:spcPts val="0"/>
              </a:spcAft>
              <a:buClr>
                <a:srgbClr val="000000"/>
              </a:buClr>
              <a:buSzPct val="106666"/>
              <a:buNone/>
            </a:pPr>
            <a:r>
              <a:rPr lang="en-GB" sz="6000" dirty="0">
                <a:solidFill>
                  <a:srgbClr val="000000"/>
                </a:solidFill>
                <a:latin typeface="Gill Sans"/>
                <a:ea typeface="Gill Sans"/>
                <a:cs typeface="Gill Sans"/>
                <a:sym typeface="Gill Sans"/>
              </a:rPr>
              <a:t>4. </a:t>
            </a:r>
            <a:r>
              <a:rPr lang="en-GB" sz="6000" b="1" dirty="0">
                <a:solidFill>
                  <a:srgbClr val="000000"/>
                </a:solidFill>
                <a:latin typeface="Gill Sans"/>
                <a:ea typeface="Gill Sans"/>
                <a:cs typeface="Gill Sans"/>
                <a:sym typeface="Gill Sans"/>
              </a:rPr>
              <a:t>FEP Board governance &amp; finances </a:t>
            </a:r>
            <a:r>
              <a:rPr lang="en-GB" sz="6000" dirty="0">
                <a:solidFill>
                  <a:srgbClr val="000000"/>
                </a:solidFill>
                <a:latin typeface="Gill Sans"/>
                <a:ea typeface="Gill Sans"/>
                <a:cs typeface="Gill Sans"/>
                <a:sym typeface="Gill Sans"/>
              </a:rPr>
              <a:t>– new Climate Change focus (</a:t>
            </a:r>
            <a:r>
              <a:rPr lang="en-GB" sz="6000" dirty="0">
                <a:latin typeface="Gill Sans"/>
                <a:ea typeface="Gill Sans"/>
                <a:cs typeface="Gill Sans"/>
                <a:sym typeface="Gill Sans"/>
              </a:rPr>
              <a:t>Wendy Jackson &amp; David Trevelyan) </a:t>
            </a:r>
            <a:endParaRPr sz="6000" dirty="0"/>
          </a:p>
          <a:p>
            <a:pPr marL="0" lvl="0" indent="0" algn="l" rtl="0">
              <a:lnSpc>
                <a:spcPct val="120000"/>
              </a:lnSpc>
              <a:spcBef>
                <a:spcPts val="1000"/>
              </a:spcBef>
              <a:spcAft>
                <a:spcPts val="0"/>
              </a:spcAft>
              <a:buClr>
                <a:srgbClr val="000000"/>
              </a:buClr>
              <a:buSzPct val="106666"/>
              <a:buNone/>
            </a:pPr>
            <a:r>
              <a:rPr lang="en-GB" sz="6000" dirty="0">
                <a:solidFill>
                  <a:srgbClr val="000000"/>
                </a:solidFill>
                <a:latin typeface="Gill Sans"/>
                <a:ea typeface="Gill Sans"/>
                <a:cs typeface="Gill Sans"/>
                <a:sym typeface="Gill Sans"/>
              </a:rPr>
              <a:t>5. </a:t>
            </a:r>
            <a:r>
              <a:rPr lang="en-GB" sz="6000" b="1" dirty="0">
                <a:solidFill>
                  <a:srgbClr val="000000"/>
                </a:solidFill>
                <a:latin typeface="Gill Sans"/>
                <a:ea typeface="Gill Sans"/>
                <a:cs typeface="Gill Sans"/>
                <a:sym typeface="Gill Sans"/>
              </a:rPr>
              <a:t>Education and Skills sub group update </a:t>
            </a:r>
            <a:r>
              <a:rPr lang="en-GB" sz="6000" dirty="0">
                <a:solidFill>
                  <a:srgbClr val="000000"/>
                </a:solidFill>
                <a:latin typeface="Gill Sans"/>
                <a:ea typeface="Gill Sans"/>
                <a:cs typeface="Gill Sans"/>
                <a:sym typeface="Gill Sans"/>
              </a:rPr>
              <a:t>(Wendy Jackson)</a:t>
            </a:r>
            <a:endParaRPr sz="6000" dirty="0"/>
          </a:p>
          <a:p>
            <a:pPr marL="0" lvl="0" indent="0" algn="l" rtl="0">
              <a:lnSpc>
                <a:spcPct val="120000"/>
              </a:lnSpc>
              <a:spcBef>
                <a:spcPts val="1800"/>
              </a:spcBef>
              <a:spcAft>
                <a:spcPts val="0"/>
              </a:spcAft>
              <a:buClr>
                <a:srgbClr val="000000"/>
              </a:buClr>
              <a:buSzPct val="106666"/>
              <a:buNone/>
            </a:pPr>
            <a:r>
              <a:rPr lang="en-GB" sz="6000" dirty="0">
                <a:solidFill>
                  <a:srgbClr val="000000"/>
                </a:solidFill>
                <a:latin typeface="Gill Sans"/>
                <a:ea typeface="Gill Sans"/>
                <a:cs typeface="Gill Sans"/>
                <a:sym typeface="Gill Sans"/>
              </a:rPr>
              <a:t>6. </a:t>
            </a:r>
            <a:r>
              <a:rPr lang="en-GB" sz="6000" b="1" dirty="0">
                <a:solidFill>
                  <a:srgbClr val="000000"/>
                </a:solidFill>
                <a:latin typeface="Gill Sans"/>
                <a:ea typeface="Gill Sans"/>
                <a:cs typeface="Gill Sans"/>
                <a:sym typeface="Gill Sans"/>
              </a:rPr>
              <a:t>Digital Connectivity sub group update </a:t>
            </a:r>
            <a:r>
              <a:rPr lang="en-GB" sz="6000" dirty="0">
                <a:solidFill>
                  <a:srgbClr val="000000"/>
                </a:solidFill>
                <a:latin typeface="Gill Sans"/>
                <a:ea typeface="Gill Sans"/>
                <a:cs typeface="Gill Sans"/>
                <a:sym typeface="Gill Sans"/>
              </a:rPr>
              <a:t>(David Trevelyan)</a:t>
            </a:r>
            <a:endParaRPr sz="6000" dirty="0"/>
          </a:p>
          <a:p>
            <a:pPr marL="0" lvl="0" indent="0" algn="l" rtl="0">
              <a:lnSpc>
                <a:spcPct val="120000"/>
              </a:lnSpc>
              <a:spcBef>
                <a:spcPts val="1800"/>
              </a:spcBef>
              <a:spcAft>
                <a:spcPts val="0"/>
              </a:spcAft>
              <a:buClr>
                <a:schemeClr val="dk1"/>
              </a:buClr>
              <a:buSzPct val="106666"/>
              <a:buNone/>
            </a:pPr>
            <a:r>
              <a:rPr lang="en-GB" sz="6000" dirty="0">
                <a:latin typeface="Gill Sans"/>
                <a:ea typeface="Gill Sans"/>
                <a:cs typeface="Gill Sans"/>
                <a:sym typeface="Gill Sans"/>
              </a:rPr>
              <a:t>7. </a:t>
            </a:r>
            <a:r>
              <a:rPr lang="en-GB" sz="6000" b="1" dirty="0">
                <a:latin typeface="Gill Sans"/>
                <a:ea typeface="Gill Sans"/>
                <a:cs typeface="Gill Sans"/>
                <a:sym typeface="Gill Sans"/>
              </a:rPr>
              <a:t>FEP in 2024  </a:t>
            </a:r>
            <a:r>
              <a:rPr lang="en-GB" sz="6000" dirty="0">
                <a:latin typeface="Gill Sans"/>
                <a:ea typeface="Gill Sans"/>
                <a:cs typeface="Gill Sans"/>
                <a:sym typeface="Gill Sans"/>
              </a:rPr>
              <a:t>- ‘Celebrating our Success’ new communications project (Ian Mean and Wendy Jackson)</a:t>
            </a:r>
            <a:endParaRPr sz="6000" dirty="0">
              <a:latin typeface="Gill Sans"/>
              <a:ea typeface="Gill Sans"/>
              <a:cs typeface="Gill Sans"/>
              <a:sym typeface="Gill Sans"/>
            </a:endParaRPr>
          </a:p>
          <a:p>
            <a:pPr marL="0" lvl="0" indent="0" algn="l" rtl="0">
              <a:lnSpc>
                <a:spcPct val="120000"/>
              </a:lnSpc>
              <a:spcBef>
                <a:spcPts val="1800"/>
              </a:spcBef>
              <a:spcAft>
                <a:spcPts val="0"/>
              </a:spcAft>
              <a:buClr>
                <a:schemeClr val="dk1"/>
              </a:buClr>
              <a:buSzPct val="106666"/>
              <a:buNone/>
            </a:pPr>
            <a:r>
              <a:rPr lang="en-GB" sz="6000" dirty="0">
                <a:latin typeface="Gill Sans"/>
                <a:ea typeface="Gill Sans"/>
                <a:cs typeface="Gill Sans"/>
                <a:sym typeface="Gill Sans"/>
              </a:rPr>
              <a:t>8. </a:t>
            </a:r>
            <a:r>
              <a:rPr lang="en-GB" sz="6000" b="1" dirty="0">
                <a:latin typeface="Gill Sans"/>
                <a:ea typeface="Gill Sans"/>
                <a:cs typeface="Gill Sans"/>
                <a:sym typeface="Gill Sans"/>
              </a:rPr>
              <a:t>Biosphere update </a:t>
            </a:r>
            <a:r>
              <a:rPr lang="en-GB" sz="6000" dirty="0">
                <a:latin typeface="Gill Sans"/>
                <a:ea typeface="Gill Sans"/>
                <a:cs typeface="Gill Sans"/>
                <a:sym typeface="Gill Sans"/>
              </a:rPr>
              <a:t>(Wendy Jackson)</a:t>
            </a:r>
            <a:endParaRPr sz="6000" dirty="0">
              <a:latin typeface="Gill Sans"/>
              <a:ea typeface="Gill Sans"/>
              <a:cs typeface="Gill Sans"/>
              <a:sym typeface="Gill Sans"/>
            </a:endParaRPr>
          </a:p>
          <a:p>
            <a:pPr marL="0" lvl="0" indent="0" algn="l" rtl="0">
              <a:lnSpc>
                <a:spcPct val="120000"/>
              </a:lnSpc>
              <a:spcBef>
                <a:spcPts val="1800"/>
              </a:spcBef>
              <a:spcAft>
                <a:spcPts val="0"/>
              </a:spcAft>
              <a:buClr>
                <a:srgbClr val="000000"/>
              </a:buClr>
              <a:buSzPct val="106666"/>
              <a:buNone/>
            </a:pPr>
            <a:r>
              <a:rPr lang="en-GB" sz="6000" dirty="0">
                <a:solidFill>
                  <a:srgbClr val="000000"/>
                </a:solidFill>
                <a:highlight>
                  <a:srgbClr val="FFFFFF"/>
                </a:highlight>
                <a:latin typeface="Gill Sans"/>
                <a:ea typeface="Gill Sans"/>
                <a:cs typeface="Gill Sans"/>
                <a:sym typeface="Gill Sans"/>
              </a:rPr>
              <a:t>9. </a:t>
            </a:r>
            <a:r>
              <a:rPr lang="en-GB" sz="6000" b="1" dirty="0">
                <a:solidFill>
                  <a:srgbClr val="000000"/>
                </a:solidFill>
                <a:highlight>
                  <a:srgbClr val="FFFFFF"/>
                </a:highlight>
                <a:latin typeface="Gill Sans"/>
                <a:ea typeface="Gill Sans"/>
                <a:cs typeface="Gill Sans"/>
                <a:sym typeface="Gill Sans"/>
              </a:rPr>
              <a:t>Meeting close at 18:30 </a:t>
            </a:r>
            <a:endParaRPr sz="6000" b="1" dirty="0">
              <a:solidFill>
                <a:srgbClr val="000000"/>
              </a:solidFill>
              <a:latin typeface="Gill Sans"/>
              <a:ea typeface="Gill Sans"/>
              <a:cs typeface="Gill Sans"/>
              <a:sym typeface="Gill Sans"/>
            </a:endParaRPr>
          </a:p>
          <a:p>
            <a:pPr marL="228600" lvl="0" indent="-184150" algn="l" rtl="0">
              <a:lnSpc>
                <a:spcPct val="90000"/>
              </a:lnSpc>
              <a:spcBef>
                <a:spcPts val="1800"/>
              </a:spcBef>
              <a:spcAft>
                <a:spcPts val="0"/>
              </a:spcAft>
              <a:buClr>
                <a:schemeClr val="dk1"/>
              </a:buClr>
              <a:buSzPct val="100000"/>
              <a:buNone/>
            </a:pPr>
            <a:endParaRPr dirty="0"/>
          </a:p>
        </p:txBody>
      </p:sp>
      <p:sp>
        <p:nvSpPr>
          <p:cNvPr id="92" name="Google Shape;92;p2"/>
          <p:cNvSpPr/>
          <p:nvPr/>
        </p:nvSpPr>
        <p:spPr>
          <a:xfrm>
            <a:off x="121800" y="195506"/>
            <a:ext cx="11948400" cy="6603566"/>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3" name="Google Shape;93;p2"/>
          <p:cNvPicPr preferRelativeResize="0"/>
          <p:nvPr/>
        </p:nvPicPr>
        <p:blipFill rotWithShape="1">
          <a:blip r:embed="rId3">
            <a:alphaModFix/>
          </a:blip>
          <a:srcRect/>
          <a:stretch/>
        </p:blipFill>
        <p:spPr>
          <a:xfrm>
            <a:off x="9462499" y="319196"/>
            <a:ext cx="1925556" cy="12835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ec6e33ae49_0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solidFill>
                  <a:srgbClr val="FFAB40"/>
                </a:solidFill>
                <a:latin typeface="Gill Sans"/>
                <a:ea typeface="Gill Sans"/>
                <a:cs typeface="Gill Sans"/>
                <a:sym typeface="Gill Sans"/>
              </a:rPr>
              <a:t>Hello and Goodbye </a:t>
            </a:r>
            <a:r>
              <a:rPr lang="en-GB" sz="2800">
                <a:latin typeface="Gill Sans"/>
                <a:ea typeface="Gill Sans"/>
                <a:cs typeface="Gill Sans"/>
                <a:sym typeface="Gill Sans"/>
              </a:rPr>
              <a:t>(Neill Ricketts)</a:t>
            </a:r>
            <a:endParaRPr sz="2800">
              <a:latin typeface="Gill Sans"/>
              <a:ea typeface="Gill Sans"/>
              <a:cs typeface="Gill Sans"/>
              <a:sym typeface="Gill Sans"/>
            </a:endParaRPr>
          </a:p>
        </p:txBody>
      </p:sp>
      <p:sp>
        <p:nvSpPr>
          <p:cNvPr id="99" name="Google Shape;99;g1ec6e33ae49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GB">
                <a:latin typeface="Gill Sans"/>
                <a:ea typeface="Gill Sans"/>
                <a:cs typeface="Gill Sans"/>
                <a:sym typeface="Gill Sans"/>
              </a:rPr>
              <a:t>Welcome to our guests, observers, and stakeholders.</a:t>
            </a:r>
            <a:endParaRPr>
              <a:latin typeface="Gill Sans"/>
              <a:ea typeface="Gill Sans"/>
              <a:cs typeface="Gill Sans"/>
              <a:sym typeface="Gill Sans"/>
            </a:endParaRPr>
          </a:p>
          <a:p>
            <a:pPr marL="0" lvl="0" indent="0" algn="l" rtl="0">
              <a:spcBef>
                <a:spcPts val="1000"/>
              </a:spcBef>
              <a:spcAft>
                <a:spcPts val="0"/>
              </a:spcAft>
              <a:buNone/>
            </a:pPr>
            <a:endParaRPr>
              <a:latin typeface="Gill Sans"/>
              <a:ea typeface="Gill Sans"/>
              <a:cs typeface="Gill Sans"/>
              <a:sym typeface="Gill Sans"/>
            </a:endParaRPr>
          </a:p>
          <a:p>
            <a:pPr marL="0" lvl="0" indent="0" algn="l" rtl="0">
              <a:spcBef>
                <a:spcPts val="1000"/>
              </a:spcBef>
              <a:spcAft>
                <a:spcPts val="0"/>
              </a:spcAft>
              <a:buNone/>
            </a:pPr>
            <a:r>
              <a:rPr lang="en-GB">
                <a:latin typeface="Gill Sans"/>
                <a:ea typeface="Gill Sans"/>
                <a:cs typeface="Gill Sans"/>
                <a:sym typeface="Gill Sans"/>
              </a:rPr>
              <a:t>Thank you to Tracey Ashford who is stepping back as co-chair of the Education &amp; Skills subgroup to take on the role of District Judge at Gloucester County Court.</a:t>
            </a:r>
            <a:endParaRPr>
              <a:latin typeface="Gill Sans"/>
              <a:ea typeface="Gill Sans"/>
              <a:cs typeface="Gill Sans"/>
              <a:sym typeface="Gill Sans"/>
            </a:endParaRPr>
          </a:p>
        </p:txBody>
      </p:sp>
      <p:sp>
        <p:nvSpPr>
          <p:cNvPr id="100" name="Google Shape;100;g1ec6e33ae49_0_1"/>
          <p:cNvSpPr/>
          <p:nvPr/>
        </p:nvSpPr>
        <p:spPr>
          <a:xfrm>
            <a:off x="189761" y="189590"/>
            <a:ext cx="11812500" cy="64788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g1ec6e33ae49_0_1"/>
          <p:cNvPicPr preferRelativeResize="0"/>
          <p:nvPr/>
        </p:nvPicPr>
        <p:blipFill rotWithShape="1">
          <a:blip r:embed="rId3">
            <a:alphaModFix/>
          </a:blip>
          <a:srcRect/>
          <a:stretch/>
        </p:blipFill>
        <p:spPr>
          <a:xfrm>
            <a:off x="9157177" y="477099"/>
            <a:ext cx="2372376" cy="1763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p:nvPr/>
        </p:nvSpPr>
        <p:spPr>
          <a:xfrm>
            <a:off x="609601" y="1314450"/>
            <a:ext cx="9144000" cy="4447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rgbClr val="FFAB40"/>
                </a:solidFill>
                <a:latin typeface="Gill Sans"/>
                <a:ea typeface="Gill Sans"/>
                <a:cs typeface="Gill Sans"/>
                <a:sym typeface="Gill Sans"/>
              </a:rPr>
              <a:t>Q+A with Ian Mean </a:t>
            </a:r>
            <a:endParaRPr dirty="0"/>
          </a:p>
          <a:p>
            <a:pPr marL="285750" marR="0" lvl="0" indent="-285750" algn="l" rtl="0">
              <a:lnSpc>
                <a:spcPct val="120000"/>
              </a:lnSpc>
              <a:spcBef>
                <a:spcPts val="600"/>
              </a:spcBef>
              <a:spcAft>
                <a:spcPts val="0"/>
              </a:spcAft>
              <a:buClr>
                <a:srgbClr val="000000"/>
              </a:buClr>
              <a:buSzPts val="1800"/>
              <a:buFont typeface="Arial"/>
              <a:buChar char="•"/>
            </a:pPr>
            <a:r>
              <a:rPr lang="en-GB" sz="1800" u="none" strike="noStrike" dirty="0">
                <a:solidFill>
                  <a:srgbClr val="000000"/>
                </a:solidFill>
                <a:latin typeface="Gill Sans"/>
                <a:ea typeface="Gill Sans"/>
                <a:cs typeface="Gill Sans"/>
                <a:sym typeface="Gill Sans"/>
              </a:rPr>
              <a:t>Kevan Spencer, </a:t>
            </a:r>
            <a:r>
              <a:rPr lang="en-GB" sz="1800" u="none" strike="noStrike" dirty="0">
                <a:solidFill>
                  <a:schemeClr val="dk1"/>
                </a:solidFill>
                <a:highlight>
                  <a:srgbClr val="FFFFFF"/>
                </a:highlight>
                <a:latin typeface="Gill Sans"/>
                <a:ea typeface="Gill Sans"/>
                <a:cs typeface="Gill Sans"/>
                <a:sym typeface="Gill Sans"/>
              </a:rPr>
              <a:t>Sales and Marketing Director at MSB Steel Ltd</a:t>
            </a:r>
            <a:endParaRPr sz="1800" u="none" strike="noStrike" dirty="0">
              <a:solidFill>
                <a:schemeClr val="dk1"/>
              </a:solidFill>
              <a:latin typeface="Gill Sans"/>
              <a:ea typeface="Gill Sans"/>
              <a:cs typeface="Gill Sans"/>
              <a:sym typeface="Gill Sans"/>
            </a:endParaRPr>
          </a:p>
          <a:p>
            <a:pPr marL="285750" marR="0" lvl="0" indent="-285750" algn="l" rtl="0">
              <a:lnSpc>
                <a:spcPct val="120000"/>
              </a:lnSpc>
              <a:spcBef>
                <a:spcPts val="0"/>
              </a:spcBef>
              <a:spcAft>
                <a:spcPts val="0"/>
              </a:spcAft>
              <a:buClr>
                <a:schemeClr val="dk1"/>
              </a:buClr>
              <a:buSzPts val="1800"/>
              <a:buFont typeface="Arial"/>
              <a:buChar char="•"/>
            </a:pPr>
            <a:r>
              <a:rPr lang="en-GB" sz="1800" u="none" strike="noStrike" dirty="0">
                <a:solidFill>
                  <a:schemeClr val="dk1"/>
                </a:solidFill>
                <a:highlight>
                  <a:srgbClr val="FFFFFF"/>
                </a:highlight>
                <a:latin typeface="Gill Sans"/>
                <a:ea typeface="Gill Sans"/>
                <a:cs typeface="Gill Sans"/>
                <a:sym typeface="Gill Sans"/>
              </a:rPr>
              <a:t>Matt Stephens, Managing Director of MSB Steel Ltd</a:t>
            </a:r>
            <a:endParaRPr dirty="0"/>
          </a:p>
          <a:p>
            <a:pPr marL="0" marR="0" lvl="0" indent="0" algn="l" rtl="0">
              <a:lnSpc>
                <a:spcPct val="120000"/>
              </a:lnSpc>
              <a:spcBef>
                <a:spcPts val="0"/>
              </a:spcBef>
              <a:spcAft>
                <a:spcPts val="0"/>
              </a:spcAft>
              <a:buNone/>
            </a:pPr>
            <a:endParaRPr lang="en-GB" sz="1800" dirty="0">
              <a:solidFill>
                <a:schemeClr val="dk1"/>
              </a:solidFill>
              <a:highlight>
                <a:srgbClr val="FFFFFF"/>
              </a:highlight>
              <a:latin typeface="Gill Sans"/>
              <a:ea typeface="Gill Sans"/>
              <a:cs typeface="Gill Sans"/>
              <a:sym typeface="Gill Sans"/>
            </a:endParaRPr>
          </a:p>
          <a:p>
            <a:pPr marL="285750" indent="-285750">
              <a:lnSpc>
                <a:spcPct val="120000"/>
              </a:lnSpc>
              <a:buFont typeface="Arial" panose="020B0604020202020204" pitchFamily="34" charset="0"/>
              <a:buChar char="•"/>
            </a:pPr>
            <a:r>
              <a:rPr lang="en-US" sz="1800" u="none" strike="noStrike" dirty="0">
                <a:solidFill>
                  <a:srgbClr val="000000"/>
                </a:solidFill>
                <a:highlight>
                  <a:srgbClr val="FFFFFF"/>
                </a:highlight>
                <a:latin typeface="Gill Sans"/>
                <a:ea typeface="Gill Sans"/>
                <a:cs typeface="Gill Sans"/>
                <a:sym typeface="Gill Sans"/>
              </a:rPr>
              <a:t>Keith Thomas, author of 'The Iron Rose’.</a:t>
            </a:r>
            <a:endParaRPr sz="1800" dirty="0">
              <a:solidFill>
                <a:schemeClr val="dk1"/>
              </a:solidFill>
              <a:highlight>
                <a:srgbClr val="FFFFFF"/>
              </a:highlight>
              <a:latin typeface="Gill Sans"/>
              <a:ea typeface="Gill Sans"/>
              <a:cs typeface="Gill Sans"/>
              <a:sym typeface="Gill Sans"/>
            </a:endParaRPr>
          </a:p>
          <a:p>
            <a:pPr marL="285750" marR="0" lvl="0" indent="-285750" algn="l" rtl="0">
              <a:lnSpc>
                <a:spcPct val="120000"/>
              </a:lnSpc>
              <a:spcBef>
                <a:spcPts val="0"/>
              </a:spcBef>
              <a:spcAft>
                <a:spcPts val="0"/>
              </a:spcAft>
              <a:buClr>
                <a:schemeClr val="dk1"/>
              </a:buClr>
              <a:buSzPts val="1800"/>
              <a:buFont typeface="Arial"/>
              <a:buChar char="•"/>
            </a:pPr>
            <a:r>
              <a:rPr lang="en-GB" sz="1800" u="none" strike="noStrike" dirty="0">
                <a:solidFill>
                  <a:schemeClr val="dk1"/>
                </a:solidFill>
                <a:latin typeface="Gill Sans"/>
                <a:ea typeface="Gill Sans"/>
                <a:cs typeface="Gill Sans"/>
                <a:sym typeface="Gill Sans"/>
              </a:rPr>
              <a:t>Hakam </a:t>
            </a:r>
            <a:r>
              <a:rPr lang="en-GB" sz="1800" u="none" strike="noStrike" dirty="0" err="1">
                <a:solidFill>
                  <a:schemeClr val="dk1"/>
                </a:solidFill>
                <a:latin typeface="Gill Sans"/>
                <a:ea typeface="Gill Sans"/>
                <a:cs typeface="Gill Sans"/>
                <a:sym typeface="Gill Sans"/>
              </a:rPr>
              <a:t>Poselay</a:t>
            </a:r>
            <a:r>
              <a:rPr lang="en-GB" sz="1800" u="none" strike="noStrike" dirty="0">
                <a:solidFill>
                  <a:schemeClr val="dk1"/>
                </a:solidFill>
                <a:latin typeface="Gill Sans"/>
                <a:ea typeface="Gill Sans"/>
                <a:cs typeface="Gill Sans"/>
                <a:sym typeface="Gill Sans"/>
              </a:rPr>
              <a:t>, CEO of Checklist Films </a:t>
            </a:r>
            <a:endParaRPr dirty="0"/>
          </a:p>
          <a:p>
            <a:pPr marL="285750" marR="0" lvl="0" indent="-285750" algn="l" rtl="0">
              <a:lnSpc>
                <a:spcPct val="120000"/>
              </a:lnSpc>
              <a:spcBef>
                <a:spcPts val="0"/>
              </a:spcBef>
              <a:spcAft>
                <a:spcPts val="0"/>
              </a:spcAft>
              <a:buClr>
                <a:schemeClr val="dk1"/>
              </a:buClr>
              <a:buSzPts val="1800"/>
              <a:buFont typeface="Arial"/>
              <a:buChar char="•"/>
            </a:pPr>
            <a:r>
              <a:rPr lang="en-GB" sz="1800" dirty="0">
                <a:solidFill>
                  <a:schemeClr val="dk1"/>
                </a:solidFill>
                <a:highlight>
                  <a:srgbClr val="FFFFFF"/>
                </a:highlight>
                <a:latin typeface="Gill Sans"/>
                <a:ea typeface="Gill Sans"/>
                <a:cs typeface="Gill Sans"/>
                <a:sym typeface="Gill Sans"/>
              </a:rPr>
              <a:t>Shaun Keep, </a:t>
            </a:r>
            <a:r>
              <a:rPr lang="en-GB" sz="1800" u="none" strike="noStrike" dirty="0">
                <a:solidFill>
                  <a:schemeClr val="dk1"/>
                </a:solidFill>
                <a:highlight>
                  <a:srgbClr val="FFFFFF"/>
                </a:highlight>
                <a:latin typeface="Gill Sans"/>
                <a:ea typeface="Gill Sans"/>
                <a:cs typeface="Gill Sans"/>
                <a:sym typeface="Gill Sans"/>
              </a:rPr>
              <a:t>Production Manager at Checklist Films</a:t>
            </a:r>
            <a:endParaRPr sz="1800" u="none" strike="noStrike" dirty="0">
              <a:solidFill>
                <a:schemeClr val="dk1"/>
              </a:solidFill>
              <a:latin typeface="Gill Sans"/>
              <a:ea typeface="Gill Sans"/>
              <a:cs typeface="Gill Sans"/>
              <a:sym typeface="Gill Sans"/>
            </a:endParaRPr>
          </a:p>
          <a:p>
            <a:pPr marL="0" marR="0" lvl="0" indent="0" algn="l" rtl="0">
              <a:lnSpc>
                <a:spcPct val="120000"/>
              </a:lnSpc>
              <a:spcBef>
                <a:spcPts val="0"/>
              </a:spcBef>
              <a:spcAft>
                <a:spcPts val="0"/>
              </a:spcAft>
              <a:buNone/>
            </a:pPr>
            <a:endParaRPr sz="1800" u="none" strike="noStrike" dirty="0">
              <a:solidFill>
                <a:schemeClr val="dk1"/>
              </a:solidFill>
              <a:latin typeface="Gill Sans"/>
              <a:ea typeface="Gill Sans"/>
              <a:cs typeface="Gill Sans"/>
              <a:sym typeface="Gill Sans"/>
            </a:endParaRPr>
          </a:p>
          <a:p>
            <a:pPr marL="285750" marR="0" lvl="0" indent="-285750" algn="l" rtl="0">
              <a:lnSpc>
                <a:spcPct val="120000"/>
              </a:lnSpc>
              <a:spcBef>
                <a:spcPts val="0"/>
              </a:spcBef>
              <a:spcAft>
                <a:spcPts val="0"/>
              </a:spcAft>
              <a:buClr>
                <a:schemeClr val="dk1"/>
              </a:buClr>
              <a:buSzPts val="1800"/>
              <a:buFont typeface="Arial"/>
              <a:buChar char="•"/>
            </a:pPr>
            <a:r>
              <a:rPr lang="en-GB" sz="1800" u="none" strike="noStrike" dirty="0">
                <a:solidFill>
                  <a:schemeClr val="dk1"/>
                </a:solidFill>
                <a:highlight>
                  <a:srgbClr val="FFFFFF"/>
                </a:highlight>
                <a:latin typeface="Gill Sans"/>
                <a:ea typeface="Gill Sans"/>
                <a:cs typeface="Gill Sans"/>
                <a:sym typeface="Gill Sans"/>
              </a:rPr>
              <a:t>James Lloyd Jones, CEO of Jones Food Company</a:t>
            </a:r>
            <a:endParaRPr dirty="0"/>
          </a:p>
          <a:p>
            <a:pPr marL="0" marR="0" lvl="0" indent="0" algn="l" rtl="0">
              <a:lnSpc>
                <a:spcPct val="120000"/>
              </a:lnSpc>
              <a:spcBef>
                <a:spcPts val="0"/>
              </a:spcBef>
              <a:spcAft>
                <a:spcPts val="0"/>
              </a:spcAft>
              <a:buNone/>
            </a:pPr>
            <a:endParaRPr sz="1800" u="none" strike="noStrike" dirty="0">
              <a:solidFill>
                <a:schemeClr val="dk1"/>
              </a:solidFill>
              <a:latin typeface="Gill Sans"/>
              <a:ea typeface="Gill Sans"/>
              <a:cs typeface="Gill Sans"/>
              <a:sym typeface="Gill Sans"/>
            </a:endParaRPr>
          </a:p>
          <a:p>
            <a:pPr marL="285750" marR="0" lvl="0" indent="-285750" algn="l" rtl="0">
              <a:lnSpc>
                <a:spcPct val="120000"/>
              </a:lnSpc>
              <a:spcBef>
                <a:spcPts val="0"/>
              </a:spcBef>
              <a:spcAft>
                <a:spcPts val="0"/>
              </a:spcAft>
              <a:buClr>
                <a:schemeClr val="dk1"/>
              </a:buClr>
              <a:buSzPts val="1800"/>
              <a:buFont typeface="Arial"/>
              <a:buChar char="•"/>
            </a:pPr>
            <a:r>
              <a:rPr lang="en-GB" sz="1800" u="none" strike="noStrike" dirty="0">
                <a:solidFill>
                  <a:schemeClr val="dk1"/>
                </a:solidFill>
                <a:highlight>
                  <a:srgbClr val="FFFFFF"/>
                </a:highlight>
                <a:latin typeface="Gill Sans"/>
                <a:ea typeface="Gill Sans"/>
                <a:cs typeface="Gill Sans"/>
                <a:sym typeface="Gill Sans"/>
              </a:rPr>
              <a:t>Alex Crawley, founder of Grazing Management Ltd</a:t>
            </a:r>
            <a:endParaRPr sz="1800" u="none" strike="noStrike" dirty="0">
              <a:solidFill>
                <a:schemeClr val="dk1"/>
              </a:solidFill>
              <a:highlight>
                <a:srgbClr val="FFFFFF"/>
              </a:highlight>
              <a:latin typeface="Gill Sans"/>
              <a:ea typeface="Gill Sans"/>
              <a:cs typeface="Gill Sans"/>
              <a:sym typeface="Gill Sans"/>
            </a:endParaRPr>
          </a:p>
          <a:p>
            <a:pPr marL="0" marR="0" lvl="0" indent="0" algn="l" rtl="0">
              <a:spcBef>
                <a:spcPts val="0"/>
              </a:spcBef>
              <a:spcAft>
                <a:spcPts val="0"/>
              </a:spcAft>
              <a:buNone/>
            </a:pPr>
            <a:endParaRPr sz="1800" dirty="0">
              <a:solidFill>
                <a:srgbClr val="FFAB40"/>
              </a:solidFill>
              <a:latin typeface="Gill Sans"/>
              <a:ea typeface="Gill Sans"/>
              <a:cs typeface="Gill Sans"/>
              <a:sym typeface="Gill Sans"/>
            </a:endParaRPr>
          </a:p>
        </p:txBody>
      </p:sp>
      <p:pic>
        <p:nvPicPr>
          <p:cNvPr id="107" name="Google Shape;107;p3"/>
          <p:cNvPicPr preferRelativeResize="0"/>
          <p:nvPr/>
        </p:nvPicPr>
        <p:blipFill rotWithShape="1">
          <a:blip r:embed="rId3">
            <a:alphaModFix/>
          </a:blip>
          <a:srcRect/>
          <a:stretch/>
        </p:blipFill>
        <p:spPr>
          <a:xfrm>
            <a:off x="8620126" y="724495"/>
            <a:ext cx="2771775" cy="2060828"/>
          </a:xfrm>
          <a:prstGeom prst="rect">
            <a:avLst/>
          </a:prstGeom>
          <a:noFill/>
          <a:ln>
            <a:noFill/>
          </a:ln>
        </p:spPr>
      </p:pic>
      <p:sp>
        <p:nvSpPr>
          <p:cNvPr id="108" name="Google Shape;108;p3"/>
          <p:cNvSpPr/>
          <p:nvPr/>
        </p:nvSpPr>
        <p:spPr>
          <a:xfrm>
            <a:off x="189750" y="189600"/>
            <a:ext cx="11812500" cy="64788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p:nvPr/>
        </p:nvSpPr>
        <p:spPr>
          <a:xfrm>
            <a:off x="370742" y="1703922"/>
            <a:ext cx="11430000" cy="273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rgbClr val="FFAB40"/>
                </a:solidFill>
                <a:latin typeface="Gill Sans"/>
                <a:ea typeface="Gill Sans"/>
                <a:cs typeface="Gill Sans"/>
                <a:sym typeface="Gill Sans"/>
              </a:rPr>
              <a:t>FEP Board Governance </a:t>
            </a:r>
            <a:r>
              <a:rPr lang="en-GB" sz="2000">
                <a:solidFill>
                  <a:schemeClr val="dk1"/>
                </a:solidFill>
                <a:latin typeface="Gill Sans"/>
                <a:ea typeface="Gill Sans"/>
                <a:cs typeface="Gill Sans"/>
                <a:sym typeface="Gill Sans"/>
              </a:rPr>
              <a:t>(Wendy Jackson)</a:t>
            </a:r>
            <a:endParaRPr sz="2000">
              <a:solidFill>
                <a:srgbClr val="FFAB40"/>
              </a:solidFill>
              <a:latin typeface="Gill Sans"/>
              <a:ea typeface="Gill Sans"/>
              <a:cs typeface="Gill Sans"/>
              <a:sym typeface="Gill Sans"/>
            </a:endParaRPr>
          </a:p>
          <a:p>
            <a:pPr marL="285750" marR="0" lvl="0" indent="-285750" algn="l" rtl="0">
              <a:lnSpc>
                <a:spcPct val="150000"/>
              </a:lnSpc>
              <a:spcBef>
                <a:spcPts val="0"/>
              </a:spcBef>
              <a:spcAft>
                <a:spcPts val="0"/>
              </a:spcAft>
              <a:buClr>
                <a:schemeClr val="dk1"/>
              </a:buClr>
              <a:buSzPts val="2000"/>
              <a:buFont typeface="Arial"/>
              <a:buChar char="•"/>
            </a:pPr>
            <a:r>
              <a:rPr lang="en-GB" sz="2000">
                <a:solidFill>
                  <a:schemeClr val="dk1"/>
                </a:solidFill>
                <a:latin typeface="Gill Sans"/>
                <a:ea typeface="Gill Sans"/>
                <a:cs typeface="Gill Sans"/>
                <a:sym typeface="Gill Sans"/>
              </a:rPr>
              <a:t>New Climate Change focus</a:t>
            </a:r>
            <a:endParaRPr/>
          </a:p>
          <a:p>
            <a:pPr marL="285750" marR="0" lvl="0" indent="-285750" algn="l" rtl="0">
              <a:lnSpc>
                <a:spcPct val="150000"/>
              </a:lnSpc>
              <a:spcBef>
                <a:spcPts val="0"/>
              </a:spcBef>
              <a:spcAft>
                <a:spcPts val="0"/>
              </a:spcAft>
              <a:buClr>
                <a:schemeClr val="dk1"/>
              </a:buClr>
              <a:buSzPts val="2000"/>
              <a:buFont typeface="Arial"/>
              <a:buChar char="•"/>
            </a:pPr>
            <a:r>
              <a:rPr lang="en-GB" sz="2000">
                <a:solidFill>
                  <a:schemeClr val="dk1"/>
                </a:solidFill>
                <a:latin typeface="Gill Sans"/>
                <a:ea typeface="Gill Sans"/>
                <a:cs typeface="Gill Sans"/>
                <a:sym typeface="Gill Sans"/>
              </a:rPr>
              <a:t>Onboarding process for new directors </a:t>
            </a:r>
            <a:endParaRPr/>
          </a:p>
          <a:p>
            <a:pPr marL="285750" marR="0" lvl="0" indent="-285750" algn="l" rtl="0">
              <a:spcBef>
                <a:spcPts val="0"/>
              </a:spcBef>
              <a:spcAft>
                <a:spcPts val="0"/>
              </a:spcAft>
              <a:buClr>
                <a:schemeClr val="dk1"/>
              </a:buClr>
              <a:buSzPts val="2000"/>
              <a:buFont typeface="Arial"/>
              <a:buChar char="•"/>
            </a:pPr>
            <a:r>
              <a:rPr lang="en-GB" sz="2000">
                <a:solidFill>
                  <a:schemeClr val="dk1"/>
                </a:solidFill>
                <a:latin typeface="Gill Sans"/>
                <a:ea typeface="Gill Sans"/>
                <a:cs typeface="Gill Sans"/>
                <a:sym typeface="Gill Sans"/>
              </a:rPr>
              <a:t>Our Subgroups – Education &amp; Skills, </a:t>
            </a:r>
            <a:endParaRPr/>
          </a:p>
          <a:p>
            <a:pPr marL="0" marR="0" lvl="0" indent="0" algn="l" rtl="0">
              <a:spcBef>
                <a:spcPts val="0"/>
              </a:spcBef>
              <a:spcAft>
                <a:spcPts val="0"/>
              </a:spcAft>
              <a:buNone/>
            </a:pPr>
            <a:r>
              <a:rPr lang="en-GB" sz="2000">
                <a:solidFill>
                  <a:schemeClr val="dk1"/>
                </a:solidFill>
                <a:latin typeface="Gill Sans"/>
                <a:ea typeface="Gill Sans"/>
                <a:cs typeface="Gill Sans"/>
                <a:sym typeface="Gill Sans"/>
              </a:rPr>
              <a:t>    Digital Connectivity, and Transport, Bridges and Borders </a:t>
            </a:r>
            <a:endParaRPr sz="2000">
              <a:solidFill>
                <a:schemeClr val="dk1"/>
              </a:solidFill>
              <a:latin typeface="Gill Sans"/>
              <a:ea typeface="Gill Sans"/>
              <a:cs typeface="Gill Sans"/>
              <a:sym typeface="Gill Sans"/>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4"/>
          <p:cNvSpPr/>
          <p:nvPr/>
        </p:nvSpPr>
        <p:spPr>
          <a:xfrm>
            <a:off x="189749" y="189590"/>
            <a:ext cx="11812500" cy="64788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5" name="Google Shape;115;p4"/>
          <p:cNvPicPr preferRelativeResize="0"/>
          <p:nvPr/>
        </p:nvPicPr>
        <p:blipFill rotWithShape="1">
          <a:blip r:embed="rId3">
            <a:alphaModFix/>
          </a:blip>
          <a:srcRect/>
          <a:stretch/>
        </p:blipFill>
        <p:spPr>
          <a:xfrm>
            <a:off x="9077325" y="438745"/>
            <a:ext cx="2247900" cy="1671324"/>
          </a:xfrm>
          <a:prstGeom prst="rect">
            <a:avLst/>
          </a:prstGeom>
          <a:noFill/>
          <a:ln>
            <a:noFill/>
          </a:ln>
        </p:spPr>
      </p:pic>
      <p:pic>
        <p:nvPicPr>
          <p:cNvPr id="116" name="Google Shape;116;p4"/>
          <p:cNvPicPr preferRelativeResize="0"/>
          <p:nvPr/>
        </p:nvPicPr>
        <p:blipFill rotWithShape="1">
          <a:blip r:embed="rId4">
            <a:alphaModFix/>
          </a:blip>
          <a:srcRect/>
          <a:stretch/>
        </p:blipFill>
        <p:spPr>
          <a:xfrm>
            <a:off x="6096000" y="2743200"/>
            <a:ext cx="5334000" cy="4000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5"/>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5"/>
          <p:cNvSpPr txBox="1">
            <a:spLocks noGrp="1"/>
          </p:cNvSpPr>
          <p:nvPr>
            <p:ph type="title"/>
          </p:nvPr>
        </p:nvSpPr>
        <p:spPr>
          <a:xfrm>
            <a:off x="836675" y="4187596"/>
            <a:ext cx="10515600" cy="27859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AB40"/>
              </a:buClr>
              <a:buSzPts val="5200"/>
              <a:buFont typeface="Gill Sans"/>
              <a:buNone/>
            </a:pPr>
            <a:r>
              <a:rPr lang="en-GB" sz="5200">
                <a:solidFill>
                  <a:srgbClr val="FFAB40"/>
                </a:solidFill>
                <a:latin typeface="Gill Sans"/>
                <a:ea typeface="Gill Sans"/>
                <a:cs typeface="Gill Sans"/>
                <a:sym typeface="Gill Sans"/>
              </a:rPr>
              <a:t>                                Our Directors</a:t>
            </a:r>
            <a:endParaRPr/>
          </a:p>
        </p:txBody>
      </p:sp>
      <p:pic>
        <p:nvPicPr>
          <p:cNvPr id="123" name="Google Shape;123;p5" descr="A person in a vest and tie&#10;&#10;Description automatically generated"/>
          <p:cNvPicPr preferRelativeResize="0"/>
          <p:nvPr/>
        </p:nvPicPr>
        <p:blipFill rotWithShape="1">
          <a:blip r:embed="rId3">
            <a:alphaModFix/>
          </a:blip>
          <a:srcRect l="11659" r="9088" b="6"/>
          <a:stretch/>
        </p:blipFill>
        <p:spPr>
          <a:xfrm>
            <a:off x="6859001" y="353090"/>
            <a:ext cx="1560042" cy="2952482"/>
          </a:xfrm>
          <a:prstGeom prst="rect">
            <a:avLst/>
          </a:prstGeom>
          <a:noFill/>
          <a:ln>
            <a:noFill/>
          </a:ln>
        </p:spPr>
      </p:pic>
      <p:pic>
        <p:nvPicPr>
          <p:cNvPr id="124" name="Google Shape;124;p5" descr="A person wearing glasses and a black shirt&#10;&#10;Description automatically generated"/>
          <p:cNvPicPr preferRelativeResize="0"/>
          <p:nvPr/>
        </p:nvPicPr>
        <p:blipFill rotWithShape="1">
          <a:blip r:embed="rId4">
            <a:alphaModFix/>
          </a:blip>
          <a:srcRect l="14725" r="17045" b="4"/>
          <a:stretch/>
        </p:blipFill>
        <p:spPr>
          <a:xfrm>
            <a:off x="3612305" y="390657"/>
            <a:ext cx="1343024" cy="2952482"/>
          </a:xfrm>
          <a:prstGeom prst="rect">
            <a:avLst/>
          </a:prstGeom>
          <a:noFill/>
          <a:ln>
            <a:noFill/>
          </a:ln>
        </p:spPr>
      </p:pic>
      <p:pic>
        <p:nvPicPr>
          <p:cNvPr id="125" name="Google Shape;125;p5" descr="A person smiling at the camera&#10;&#10;Description automatically generated"/>
          <p:cNvPicPr preferRelativeResize="0"/>
          <p:nvPr/>
        </p:nvPicPr>
        <p:blipFill rotWithShape="1">
          <a:blip r:embed="rId5">
            <a:alphaModFix/>
          </a:blip>
          <a:srcRect l="15912" r="34877" b="4"/>
          <a:stretch/>
        </p:blipFill>
        <p:spPr>
          <a:xfrm>
            <a:off x="1941622" y="390657"/>
            <a:ext cx="1456631" cy="2952482"/>
          </a:xfrm>
          <a:prstGeom prst="rect">
            <a:avLst/>
          </a:prstGeom>
          <a:noFill/>
          <a:ln>
            <a:noFill/>
          </a:ln>
        </p:spPr>
      </p:pic>
      <p:pic>
        <p:nvPicPr>
          <p:cNvPr id="126" name="Google Shape;126;p5" descr="A person with a beard&#10;&#10;Description automatically generated"/>
          <p:cNvPicPr preferRelativeResize="0"/>
          <p:nvPr/>
        </p:nvPicPr>
        <p:blipFill rotWithShape="1">
          <a:blip r:embed="rId6">
            <a:alphaModFix/>
          </a:blip>
          <a:srcRect l="10022" t="305" r="12382" b="3"/>
          <a:stretch/>
        </p:blipFill>
        <p:spPr>
          <a:xfrm>
            <a:off x="5169381" y="362084"/>
            <a:ext cx="1527406" cy="2943488"/>
          </a:xfrm>
          <a:prstGeom prst="rect">
            <a:avLst/>
          </a:prstGeom>
          <a:noFill/>
          <a:ln>
            <a:noFill/>
          </a:ln>
        </p:spPr>
      </p:pic>
      <p:pic>
        <p:nvPicPr>
          <p:cNvPr id="127" name="Google Shape;127;p5" descr="A person in a suit and tie&#10;&#10;Description automatically generated"/>
          <p:cNvPicPr preferRelativeResize="0"/>
          <p:nvPr/>
        </p:nvPicPr>
        <p:blipFill rotWithShape="1">
          <a:blip r:embed="rId7">
            <a:alphaModFix/>
          </a:blip>
          <a:srcRect l="11993" r="10411" b="4"/>
          <a:stretch/>
        </p:blipFill>
        <p:spPr>
          <a:xfrm>
            <a:off x="178261" y="390657"/>
            <a:ext cx="1527406" cy="2952482"/>
          </a:xfrm>
          <a:prstGeom prst="rect">
            <a:avLst/>
          </a:prstGeom>
          <a:noFill/>
          <a:ln>
            <a:noFill/>
          </a:ln>
        </p:spPr>
      </p:pic>
      <p:pic>
        <p:nvPicPr>
          <p:cNvPr id="128" name="Google Shape;128;p5" descr="A person in a suit&#10;&#10;Description automatically generated"/>
          <p:cNvPicPr preferRelativeResize="0"/>
          <p:nvPr/>
        </p:nvPicPr>
        <p:blipFill rotWithShape="1">
          <a:blip r:embed="rId8">
            <a:alphaModFix/>
          </a:blip>
          <a:srcRect l="27047" r="36891"/>
          <a:stretch/>
        </p:blipFill>
        <p:spPr>
          <a:xfrm>
            <a:off x="8581257" y="334306"/>
            <a:ext cx="1560042" cy="2952482"/>
          </a:xfrm>
          <a:prstGeom prst="rect">
            <a:avLst/>
          </a:prstGeom>
          <a:noFill/>
          <a:ln>
            <a:noFill/>
          </a:ln>
        </p:spPr>
      </p:pic>
      <p:sp>
        <p:nvSpPr>
          <p:cNvPr id="129" name="Google Shape;129;p5"/>
          <p:cNvSpPr txBox="1"/>
          <p:nvPr/>
        </p:nvSpPr>
        <p:spPr>
          <a:xfrm>
            <a:off x="135276" y="3514862"/>
            <a:ext cx="18063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Gill Sans"/>
                <a:ea typeface="Gill Sans"/>
                <a:cs typeface="Gill Sans"/>
                <a:sym typeface="Gill Sans"/>
              </a:rPr>
              <a:t>Neill Ricketts, elected Chair</a:t>
            </a:r>
            <a:endParaRPr/>
          </a:p>
        </p:txBody>
      </p:sp>
      <p:sp>
        <p:nvSpPr>
          <p:cNvPr id="130" name="Google Shape;130;p5"/>
          <p:cNvSpPr txBox="1"/>
          <p:nvPr/>
        </p:nvSpPr>
        <p:spPr>
          <a:xfrm>
            <a:off x="1848069" y="3498833"/>
            <a:ext cx="19138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Gill Sans"/>
                <a:ea typeface="Gill Sans"/>
                <a:cs typeface="Gill Sans"/>
                <a:sym typeface="Gill Sans"/>
              </a:rPr>
              <a:t>Cllr Johnathan Lane, Vice-Chair</a:t>
            </a:r>
            <a:endParaRPr/>
          </a:p>
        </p:txBody>
      </p:sp>
      <p:sp>
        <p:nvSpPr>
          <p:cNvPr id="131" name="Google Shape;131;p5"/>
          <p:cNvSpPr txBox="1"/>
          <p:nvPr/>
        </p:nvSpPr>
        <p:spPr>
          <a:xfrm>
            <a:off x="3518297" y="3561918"/>
            <a:ext cx="21776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Gill Sans"/>
                <a:ea typeface="Gill Sans"/>
                <a:cs typeface="Gill Sans"/>
                <a:sym typeface="Gill Sans"/>
              </a:rPr>
              <a:t>Wendy Jackson</a:t>
            </a:r>
            <a:endParaRPr/>
          </a:p>
        </p:txBody>
      </p:sp>
      <p:sp>
        <p:nvSpPr>
          <p:cNvPr id="132" name="Google Shape;132;p5"/>
          <p:cNvSpPr txBox="1"/>
          <p:nvPr/>
        </p:nvSpPr>
        <p:spPr>
          <a:xfrm>
            <a:off x="5201776" y="3508684"/>
            <a:ext cx="19700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Gill Sans"/>
                <a:ea typeface="Gill Sans"/>
                <a:cs typeface="Gill Sans"/>
                <a:sym typeface="Gill Sans"/>
              </a:rPr>
              <a:t>David Trevelyan </a:t>
            </a:r>
            <a:endParaRPr/>
          </a:p>
        </p:txBody>
      </p:sp>
      <p:sp>
        <p:nvSpPr>
          <p:cNvPr id="133" name="Google Shape;133;p5"/>
          <p:cNvSpPr txBox="1"/>
          <p:nvPr/>
        </p:nvSpPr>
        <p:spPr>
          <a:xfrm>
            <a:off x="7077655" y="3498833"/>
            <a:ext cx="21776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Gill Sans"/>
                <a:ea typeface="Gill Sans"/>
                <a:cs typeface="Gill Sans"/>
                <a:sym typeface="Gill Sans"/>
              </a:rPr>
              <a:t>Ian Price </a:t>
            </a:r>
            <a:endParaRPr/>
          </a:p>
        </p:txBody>
      </p:sp>
      <p:sp>
        <p:nvSpPr>
          <p:cNvPr id="134" name="Google Shape;134;p5"/>
          <p:cNvSpPr txBox="1"/>
          <p:nvPr/>
        </p:nvSpPr>
        <p:spPr>
          <a:xfrm>
            <a:off x="8618962" y="3485081"/>
            <a:ext cx="15600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Gill Sans"/>
                <a:ea typeface="Gill Sans"/>
                <a:cs typeface="Gill Sans"/>
                <a:sym typeface="Gill Sans"/>
              </a:rPr>
              <a:t>Ian Mean MBE</a:t>
            </a:r>
            <a:endParaRPr/>
          </a:p>
        </p:txBody>
      </p:sp>
      <p:pic>
        <p:nvPicPr>
          <p:cNvPr id="135" name="Google Shape;135;p5" descr="A person sitting on stairs&#10;&#10;Description automatically generated"/>
          <p:cNvPicPr preferRelativeResize="0"/>
          <p:nvPr/>
        </p:nvPicPr>
        <p:blipFill rotWithShape="1">
          <a:blip r:embed="rId9">
            <a:alphaModFix/>
          </a:blip>
          <a:srcRect l="7531" r="3889"/>
          <a:stretch/>
        </p:blipFill>
        <p:spPr>
          <a:xfrm>
            <a:off x="10303513" y="390656"/>
            <a:ext cx="1710226" cy="2896131"/>
          </a:xfrm>
          <a:prstGeom prst="rect">
            <a:avLst/>
          </a:prstGeom>
          <a:noFill/>
          <a:ln>
            <a:noFill/>
          </a:ln>
        </p:spPr>
      </p:pic>
      <p:sp>
        <p:nvSpPr>
          <p:cNvPr id="136" name="Google Shape;136;p5"/>
          <p:cNvSpPr txBox="1"/>
          <p:nvPr/>
        </p:nvSpPr>
        <p:spPr>
          <a:xfrm>
            <a:off x="10439240" y="3342972"/>
            <a:ext cx="17102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Gill Sans"/>
                <a:ea typeface="Gill Sans"/>
                <a:cs typeface="Gill Sans"/>
                <a:sym typeface="Gill Sans"/>
              </a:rPr>
              <a:t>Stuart Emmerson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4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6"/>
          <p:cNvSpPr txBox="1">
            <a:spLocks noGrp="1"/>
          </p:cNvSpPr>
          <p:nvPr>
            <p:ph type="body" idx="1"/>
          </p:nvPr>
        </p:nvSpPr>
        <p:spPr>
          <a:xfrm>
            <a:off x="890232" y="276226"/>
            <a:ext cx="7485413" cy="12763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AB40"/>
              </a:buClr>
              <a:buSzPts val="4000"/>
              <a:buNone/>
            </a:pPr>
            <a:r>
              <a:rPr lang="en-GB" sz="4000">
                <a:solidFill>
                  <a:srgbClr val="FFAB40"/>
                </a:solidFill>
                <a:latin typeface="Gill Sans"/>
                <a:ea typeface="Gill Sans"/>
                <a:cs typeface="Gill Sans"/>
                <a:sym typeface="Gill Sans"/>
              </a:rPr>
              <a:t>Finances </a:t>
            </a:r>
            <a:r>
              <a:rPr lang="en-GB" sz="2300">
                <a:latin typeface="Gill Sans"/>
                <a:ea typeface="Gill Sans"/>
                <a:cs typeface="Gill Sans"/>
                <a:sym typeface="Gill Sans"/>
              </a:rPr>
              <a:t>(David Trevelyan and Wendy Jackson) </a:t>
            </a:r>
            <a:endParaRPr sz="1100"/>
          </a:p>
        </p:txBody>
      </p:sp>
      <p:sp>
        <p:nvSpPr>
          <p:cNvPr id="142" name="Google Shape;142;p6"/>
          <p:cNvSpPr/>
          <p:nvPr/>
        </p:nvSpPr>
        <p:spPr>
          <a:xfrm>
            <a:off x="189761" y="189601"/>
            <a:ext cx="11812500" cy="64788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43" name="Google Shape;143;p6"/>
          <p:cNvGraphicFramePr/>
          <p:nvPr>
            <p:extLst>
              <p:ext uri="{D42A27DB-BD31-4B8C-83A1-F6EECF244321}">
                <p14:modId xmlns:p14="http://schemas.microsoft.com/office/powerpoint/2010/main" val="1826703454"/>
              </p:ext>
            </p:extLst>
          </p:nvPr>
        </p:nvGraphicFramePr>
        <p:xfrm>
          <a:off x="5713281" y="2136244"/>
          <a:ext cx="5783502" cy="3948489"/>
        </p:xfrm>
        <a:graphic>
          <a:graphicData uri="http://schemas.openxmlformats.org/drawingml/2006/table">
            <a:tbl>
              <a:tblPr>
                <a:gradFill>
                  <a:gsLst>
                    <a:gs pos="0">
                      <a:srgbClr val="B4D4A5"/>
                    </a:gs>
                    <a:gs pos="50000">
                      <a:srgbClr val="A8CD97"/>
                    </a:gs>
                    <a:gs pos="100000">
                      <a:srgbClr val="9BC985"/>
                    </a:gs>
                  </a:gsLst>
                  <a:lin ang="5400000" scaled="0"/>
                </a:gradFill>
                <a:tableStyleId>{91943F6D-B629-493E-A81B-839B38836CD6}</a:tableStyleId>
              </a:tblPr>
              <a:tblGrid>
                <a:gridCol w="2891751">
                  <a:extLst>
                    <a:ext uri="{9D8B030D-6E8A-4147-A177-3AD203B41FA5}">
                      <a16:colId xmlns:a16="http://schemas.microsoft.com/office/drawing/2014/main" val="20000"/>
                    </a:ext>
                  </a:extLst>
                </a:gridCol>
                <a:gridCol w="2891751">
                  <a:extLst>
                    <a:ext uri="{9D8B030D-6E8A-4147-A177-3AD203B41FA5}">
                      <a16:colId xmlns:a16="http://schemas.microsoft.com/office/drawing/2014/main" val="20001"/>
                    </a:ext>
                  </a:extLst>
                </a:gridCol>
              </a:tblGrid>
              <a:tr h="410789">
                <a:tc>
                  <a:txBody>
                    <a:bodyPr/>
                    <a:lstStyle/>
                    <a:p>
                      <a:pPr marL="0" marR="0" lvl="0" indent="0" algn="l" rtl="0">
                        <a:spcBef>
                          <a:spcPts val="0"/>
                        </a:spcBef>
                        <a:spcAft>
                          <a:spcPts val="0"/>
                        </a:spcAft>
                        <a:buNone/>
                      </a:pPr>
                      <a:r>
                        <a:rPr lang="en-GB" sz="2000" b="1" u="none" strike="noStrike" cap="none" dirty="0">
                          <a:solidFill>
                            <a:srgbClr val="000000"/>
                          </a:solidFill>
                        </a:rPr>
                        <a:t>Account balance </a:t>
                      </a:r>
                      <a:endParaRPr sz="2000" b="1" u="none" strike="noStrike" cap="none" dirty="0"/>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D4A5"/>
                    </a:solidFill>
                  </a:tcPr>
                </a:tc>
                <a:tc>
                  <a:txBody>
                    <a:bodyPr/>
                    <a:lstStyle/>
                    <a:p>
                      <a:pPr marL="0" marR="0" lvl="0" indent="0" algn="l" rtl="0">
                        <a:spcBef>
                          <a:spcPts val="0"/>
                        </a:spcBef>
                        <a:spcAft>
                          <a:spcPts val="0"/>
                        </a:spcAft>
                        <a:buNone/>
                      </a:pPr>
                      <a:r>
                        <a:rPr lang="en-GB" sz="2000" b="1"/>
                        <a:t>£22,145.97</a:t>
                      </a:r>
                      <a:endParaRPr sz="2000" b="1"/>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707237">
                <a:tc>
                  <a:txBody>
                    <a:bodyPr/>
                    <a:lstStyle/>
                    <a:p>
                      <a:pPr marL="0" marR="0" lvl="0" indent="0" algn="l" rtl="0">
                        <a:spcBef>
                          <a:spcPts val="0"/>
                        </a:spcBef>
                        <a:spcAft>
                          <a:spcPts val="0"/>
                        </a:spcAft>
                        <a:buNone/>
                      </a:pPr>
                      <a:r>
                        <a:rPr lang="en-GB" sz="2000" b="1" u="none" strike="noStrike" cap="none" dirty="0">
                          <a:solidFill>
                            <a:srgbClr val="000000"/>
                          </a:solidFill>
                        </a:rPr>
                        <a:t>Core costs </a:t>
                      </a:r>
                      <a:endParaRPr sz="2000" b="1" dirty="0">
                        <a:solidFill>
                          <a:srgbClr val="000000"/>
                        </a:solidFill>
                      </a:endParaRPr>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D4A5"/>
                    </a:solidFill>
                  </a:tcPr>
                </a:tc>
                <a:tc>
                  <a:txBody>
                    <a:bodyPr/>
                    <a:lstStyle/>
                    <a:p>
                      <a:pPr marL="0" marR="0" lvl="0" indent="0" algn="l" rtl="0">
                        <a:spcBef>
                          <a:spcPts val="0"/>
                        </a:spcBef>
                        <a:spcAft>
                          <a:spcPts val="0"/>
                        </a:spcAft>
                        <a:buNone/>
                      </a:pPr>
                      <a:r>
                        <a:rPr lang="en-GB" sz="2000" b="1" u="none" strike="noStrike" cap="none">
                          <a:solidFill>
                            <a:srgbClr val="000000"/>
                          </a:solidFill>
                        </a:rPr>
                        <a:t>£1,767.20</a:t>
                      </a:r>
                      <a:endParaRPr sz="2000" b="1" u="none" strike="noStrike" cap="none"/>
                    </a:p>
                    <a:p>
                      <a:pPr marL="0" marR="0" lvl="0" indent="0" algn="l" rtl="0">
                        <a:spcBef>
                          <a:spcPts val="0"/>
                        </a:spcBef>
                        <a:spcAft>
                          <a:spcPts val="0"/>
                        </a:spcAft>
                        <a:buNone/>
                      </a:pPr>
                      <a:br>
                        <a:rPr lang="en-GB" sz="2000" b="1" u="none" strike="noStrike" cap="none"/>
                      </a:br>
                      <a:endParaRPr sz="2000" b="1" u="none" strike="noStrike" cap="none"/>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9600">
                <a:tc>
                  <a:txBody>
                    <a:bodyPr/>
                    <a:lstStyle/>
                    <a:p>
                      <a:pPr marL="0" marR="0" lvl="0" indent="0" algn="l" rtl="0">
                        <a:spcBef>
                          <a:spcPts val="0"/>
                        </a:spcBef>
                        <a:spcAft>
                          <a:spcPts val="0"/>
                        </a:spcAft>
                        <a:buNone/>
                      </a:pPr>
                      <a:r>
                        <a:rPr lang="en-GB" sz="2000" b="1" u="none" strike="noStrike" cap="none">
                          <a:solidFill>
                            <a:srgbClr val="000000"/>
                          </a:solidFill>
                        </a:rPr>
                        <a:t>Inspiring the Forest project</a:t>
                      </a:r>
                      <a:endParaRPr sz="2000" b="1" u="none" strike="noStrike" cap="none"/>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D4A5"/>
                    </a:solidFill>
                  </a:tcPr>
                </a:tc>
                <a:tc>
                  <a:txBody>
                    <a:bodyPr/>
                    <a:lstStyle/>
                    <a:p>
                      <a:pPr marL="0" marR="0" lvl="0" indent="0" algn="l" rtl="0">
                        <a:spcBef>
                          <a:spcPts val="0"/>
                        </a:spcBef>
                        <a:spcAft>
                          <a:spcPts val="0"/>
                        </a:spcAft>
                        <a:buNone/>
                      </a:pPr>
                      <a:r>
                        <a:rPr lang="en-GB" sz="2000" b="1" u="none" strike="noStrike" cap="none" dirty="0">
                          <a:solidFill>
                            <a:srgbClr val="000000"/>
                          </a:solidFill>
                        </a:rPr>
                        <a:t>£3,302.45</a:t>
                      </a:r>
                      <a:endParaRPr sz="2000" b="1" u="none" strike="noStrike" cap="none" dirty="0"/>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r h="301348">
                <a:tc>
                  <a:txBody>
                    <a:bodyPr/>
                    <a:lstStyle/>
                    <a:p>
                      <a:pPr marL="0" marR="0" lvl="0" indent="0" algn="l" rtl="0">
                        <a:spcBef>
                          <a:spcPts val="0"/>
                        </a:spcBef>
                        <a:spcAft>
                          <a:spcPts val="0"/>
                        </a:spcAft>
                        <a:buNone/>
                      </a:pPr>
                      <a:r>
                        <a:rPr lang="en-GB" sz="2000" b="1" u="none" strike="noStrike" cap="none" dirty="0"/>
                        <a:t>Climate </a:t>
                      </a:r>
                      <a:r>
                        <a:rPr lang="en-GB" sz="2000" b="1" dirty="0"/>
                        <a:t>tool</a:t>
                      </a:r>
                      <a:endParaRPr sz="2000" b="1" dirty="0"/>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D4A5"/>
                    </a:solidFill>
                  </a:tcPr>
                </a:tc>
                <a:tc>
                  <a:txBody>
                    <a:bodyPr/>
                    <a:lstStyle/>
                    <a:p>
                      <a:pPr marL="0" marR="0" lvl="0" indent="0" algn="l" rtl="0">
                        <a:spcBef>
                          <a:spcPts val="0"/>
                        </a:spcBef>
                        <a:spcAft>
                          <a:spcPts val="0"/>
                        </a:spcAft>
                        <a:buNone/>
                      </a:pPr>
                      <a:r>
                        <a:rPr lang="en-GB" sz="2000" b="1" u="none" strike="noStrike" cap="none" dirty="0"/>
                        <a:t>£10,000</a:t>
                      </a:r>
                      <a:endParaRPr sz="2000" b="1" dirty="0"/>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3"/>
                  </a:ext>
                </a:extLst>
              </a:tr>
              <a:tr h="379600">
                <a:tc>
                  <a:txBody>
                    <a:bodyPr/>
                    <a:lstStyle/>
                    <a:p>
                      <a:pPr marL="0" marR="0" lvl="0" indent="0" algn="l" rtl="0">
                        <a:spcBef>
                          <a:spcPts val="0"/>
                        </a:spcBef>
                        <a:spcAft>
                          <a:spcPts val="0"/>
                        </a:spcAft>
                        <a:buNone/>
                      </a:pPr>
                      <a:r>
                        <a:rPr lang="en-GB" sz="2000" b="1"/>
                        <a:t>Growth Hub</a:t>
                      </a:r>
                      <a:endParaRPr sz="2000" b="1"/>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D4A5"/>
                    </a:solidFill>
                  </a:tcPr>
                </a:tc>
                <a:tc>
                  <a:txBody>
                    <a:bodyPr/>
                    <a:lstStyle/>
                    <a:p>
                      <a:pPr marL="0" marR="0" lvl="0" indent="0" algn="l" rtl="0">
                        <a:spcBef>
                          <a:spcPts val="0"/>
                        </a:spcBef>
                        <a:spcAft>
                          <a:spcPts val="0"/>
                        </a:spcAft>
                        <a:buNone/>
                      </a:pPr>
                      <a:r>
                        <a:rPr lang="en-GB" sz="2000" b="1" dirty="0"/>
                        <a:t>£1,560</a:t>
                      </a:r>
                      <a:endParaRPr sz="2000" b="1" dirty="0"/>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4"/>
                  </a:ext>
                </a:extLst>
              </a:tr>
              <a:tr h="379600">
                <a:tc>
                  <a:txBody>
                    <a:bodyPr/>
                    <a:lstStyle/>
                    <a:p>
                      <a:pPr marL="0" marR="0" lvl="0" indent="0" algn="l" rtl="0">
                        <a:spcBef>
                          <a:spcPts val="0"/>
                        </a:spcBef>
                        <a:spcAft>
                          <a:spcPts val="0"/>
                        </a:spcAft>
                        <a:buNone/>
                      </a:pPr>
                      <a:r>
                        <a:rPr lang="en-GB" sz="2000" b="1"/>
                        <a:t>Biosphere </a:t>
                      </a:r>
                      <a:endParaRPr sz="2000" b="1" u="none" strike="noStrike" cap="none"/>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D4A5"/>
                    </a:solidFill>
                  </a:tcPr>
                </a:tc>
                <a:tc>
                  <a:txBody>
                    <a:bodyPr/>
                    <a:lstStyle/>
                    <a:p>
                      <a:pPr marL="0" marR="0" lvl="0" indent="0" algn="l" rtl="0">
                        <a:spcBef>
                          <a:spcPts val="0"/>
                        </a:spcBef>
                        <a:spcAft>
                          <a:spcPts val="0"/>
                        </a:spcAft>
                        <a:buNone/>
                      </a:pPr>
                      <a:r>
                        <a:rPr lang="en-GB" sz="2000" b="1" dirty="0"/>
                        <a:t>£1,323</a:t>
                      </a:r>
                      <a:endParaRPr sz="2000" b="1" u="none" strike="noStrike" cap="none" dirty="0"/>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5"/>
                  </a:ext>
                </a:extLst>
              </a:tr>
              <a:tr h="379600">
                <a:tc>
                  <a:txBody>
                    <a:bodyPr/>
                    <a:lstStyle/>
                    <a:p>
                      <a:pPr marL="0" marR="0" lvl="0" indent="0" algn="l" rtl="0">
                        <a:spcBef>
                          <a:spcPts val="0"/>
                        </a:spcBef>
                        <a:spcAft>
                          <a:spcPts val="0"/>
                        </a:spcAft>
                        <a:buNone/>
                      </a:pPr>
                      <a:r>
                        <a:rPr lang="en-GB" sz="2000" b="1"/>
                        <a:t>Transport study</a:t>
                      </a:r>
                      <a:endParaRPr sz="2000" b="1"/>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D4A5"/>
                    </a:solidFill>
                  </a:tcPr>
                </a:tc>
                <a:tc>
                  <a:txBody>
                    <a:bodyPr/>
                    <a:lstStyle/>
                    <a:p>
                      <a:pPr marL="0" marR="0" lvl="0" indent="0" algn="l" rtl="0">
                        <a:spcBef>
                          <a:spcPts val="0"/>
                        </a:spcBef>
                        <a:spcAft>
                          <a:spcPts val="0"/>
                        </a:spcAft>
                        <a:buNone/>
                      </a:pPr>
                      <a:r>
                        <a:rPr lang="en-GB" sz="2000" b="1"/>
                        <a:t>£3,700</a:t>
                      </a:r>
                      <a:endParaRPr sz="2000" b="1"/>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6"/>
                  </a:ext>
                </a:extLst>
              </a:tr>
              <a:tr h="379600">
                <a:tc>
                  <a:txBody>
                    <a:bodyPr/>
                    <a:lstStyle/>
                    <a:p>
                      <a:pPr marL="0" marR="0" lvl="0" indent="0" algn="l" rtl="0">
                        <a:spcBef>
                          <a:spcPts val="0"/>
                        </a:spcBef>
                        <a:spcAft>
                          <a:spcPts val="0"/>
                        </a:spcAft>
                        <a:buNone/>
                      </a:pPr>
                      <a:r>
                        <a:rPr lang="en-GB" sz="2000" b="1"/>
                        <a:t>FoCUS</a:t>
                      </a:r>
                      <a:endParaRPr sz="2000" b="1"/>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4D4A5"/>
                    </a:solidFill>
                  </a:tcPr>
                </a:tc>
                <a:tc>
                  <a:txBody>
                    <a:bodyPr/>
                    <a:lstStyle/>
                    <a:p>
                      <a:pPr marL="0" marR="0" lvl="0" indent="0" algn="l" rtl="0">
                        <a:spcBef>
                          <a:spcPts val="0"/>
                        </a:spcBef>
                        <a:spcAft>
                          <a:spcPts val="0"/>
                        </a:spcAft>
                        <a:buNone/>
                      </a:pPr>
                      <a:r>
                        <a:rPr lang="en-GB" sz="2000" b="1" dirty="0"/>
                        <a:t>£314.74</a:t>
                      </a:r>
                      <a:endParaRPr sz="2000" b="1" dirty="0"/>
                    </a:p>
                  </a:txBody>
                  <a:tcPr marL="63500" marR="63500" marT="31750" marB="3175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7"/>
                  </a:ext>
                </a:extLst>
              </a:tr>
            </a:tbl>
          </a:graphicData>
        </a:graphic>
      </p:graphicFrame>
      <p:pic>
        <p:nvPicPr>
          <p:cNvPr id="144" name="Google Shape;144;p6"/>
          <p:cNvPicPr preferRelativeResize="0"/>
          <p:nvPr/>
        </p:nvPicPr>
        <p:blipFill rotWithShape="1">
          <a:blip r:embed="rId3">
            <a:alphaModFix/>
          </a:blip>
          <a:srcRect/>
          <a:stretch/>
        </p:blipFill>
        <p:spPr>
          <a:xfrm>
            <a:off x="9421401" y="409816"/>
            <a:ext cx="1962559" cy="1276350"/>
          </a:xfrm>
          <a:prstGeom prst="rect">
            <a:avLst/>
          </a:prstGeom>
          <a:noFill/>
          <a:ln>
            <a:noFill/>
          </a:ln>
        </p:spPr>
      </p:pic>
      <p:sp>
        <p:nvSpPr>
          <p:cNvPr id="2" name="TextBox 1">
            <a:extLst>
              <a:ext uri="{FF2B5EF4-FFF2-40B4-BE49-F238E27FC236}">
                <a16:creationId xmlns:a16="http://schemas.microsoft.com/office/drawing/2014/main" id="{C24443DE-6FF2-1A67-AA34-963210B617BD}"/>
              </a:ext>
            </a:extLst>
          </p:cNvPr>
          <p:cNvSpPr txBox="1"/>
          <p:nvPr/>
        </p:nvSpPr>
        <p:spPr>
          <a:xfrm>
            <a:off x="616449" y="2106202"/>
            <a:ext cx="4911048" cy="4447371"/>
          </a:xfrm>
          <a:prstGeom prst="rect">
            <a:avLst/>
          </a:prstGeom>
          <a:noFill/>
        </p:spPr>
        <p:txBody>
          <a:bodyPr wrap="square" rtlCol="0">
            <a:spAutoFit/>
          </a:bodyPr>
          <a:lstStyle/>
          <a:p>
            <a:r>
              <a:rPr lang="en-GB" sz="1500" dirty="0">
                <a:effectLst/>
                <a:latin typeface="Gill Sans" panose="020B0604020202020204" charset="0"/>
                <a:ea typeface="Calibri" panose="020F0502020204030204" pitchFamily="34" charset="0"/>
              </a:rPr>
              <a:t>The FEP is run by volunteers , local business leaders, who bring their expertise is specific areas and devote their time with the sole benefit of trying to improve the economy in the Forest of Dean. </a:t>
            </a:r>
          </a:p>
          <a:p>
            <a:pPr marL="114300" indent="0">
              <a:buNone/>
            </a:pPr>
            <a:r>
              <a:rPr lang="en-GB" sz="1500" dirty="0">
                <a:effectLst/>
                <a:latin typeface="Gill Sans" panose="020B0604020202020204" charset="0"/>
                <a:ea typeface="Calibri" panose="020F0502020204030204" pitchFamily="34" charset="0"/>
              </a:rPr>
              <a:t> </a:t>
            </a:r>
          </a:p>
          <a:p>
            <a:r>
              <a:rPr lang="en-GB" sz="1500" dirty="0">
                <a:effectLst/>
                <a:latin typeface="Gill Sans" panose="020B0604020202020204" charset="0"/>
                <a:ea typeface="Calibri" panose="020F0502020204030204" pitchFamily="34" charset="0"/>
              </a:rPr>
              <a:t>The FEP keeps its ‘core funding’ requirements as low as possible so that all funds generated can be put to use on specific projects.</a:t>
            </a:r>
          </a:p>
          <a:p>
            <a:pPr marL="114300" indent="0">
              <a:buNone/>
            </a:pPr>
            <a:r>
              <a:rPr lang="en-GB" sz="1500" dirty="0">
                <a:effectLst/>
                <a:latin typeface="Gill Sans" panose="020B0604020202020204" charset="0"/>
                <a:ea typeface="Calibri" panose="020F0502020204030204" pitchFamily="34" charset="0"/>
              </a:rPr>
              <a:t> </a:t>
            </a:r>
          </a:p>
          <a:p>
            <a:r>
              <a:rPr lang="en-GB" sz="1500" dirty="0">
                <a:effectLst/>
                <a:latin typeface="Gill Sans" panose="020B0604020202020204" charset="0"/>
                <a:ea typeface="Calibri" panose="020F0502020204030204" pitchFamily="34" charset="0"/>
              </a:rPr>
              <a:t>Projects are put forward by the stakeholders or initiated by the Board. We have a close working relationship with the Council who are supportive and assist in funding certain projects. Grant bids are also applied for by the FEP. The current project balances are as per table. </a:t>
            </a:r>
          </a:p>
          <a:p>
            <a:endParaRPr lang="en-GB" sz="1500" dirty="0">
              <a:latin typeface="Gill Sans" panose="020B0604020202020204" charset="0"/>
              <a:ea typeface="Calibri" panose="020F0502020204030204" pitchFamily="34" charset="0"/>
            </a:endParaRPr>
          </a:p>
          <a:p>
            <a:endParaRPr lang="en-GB" sz="1500" dirty="0">
              <a:effectLst/>
              <a:latin typeface="Gill Sans" panose="020B0604020202020204" charset="0"/>
              <a:ea typeface="Calibri" panose="020F0502020204030204" pitchFamily="34" charset="0"/>
            </a:endParaRPr>
          </a:p>
          <a:p>
            <a:r>
              <a:rPr lang="en-GB" sz="1500" dirty="0">
                <a:effectLst/>
                <a:latin typeface="Gill Sans" panose="020B0604020202020204" charset="0"/>
                <a:ea typeface="Calibri" panose="020F0502020204030204" pitchFamily="34" charset="0"/>
              </a:rPr>
              <a:t>This leaves a Core Spending amount of £2k</a:t>
            </a:r>
          </a:p>
          <a:p>
            <a:endParaRPr lang="en-GB" sz="1400" dirty="0">
              <a:effectLst/>
              <a:latin typeface="Calibri" panose="020F0502020204030204" pitchFamily="34" charset="0"/>
              <a:ea typeface="Calibri" panose="020F0502020204030204" pitchFamily="34" charset="0"/>
            </a:endParaRP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431800" y="62928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AB40"/>
              </a:buClr>
              <a:buSzPts val="4400"/>
              <a:buFont typeface="Gill Sans"/>
              <a:buNone/>
            </a:pPr>
            <a:r>
              <a:rPr lang="en-GB">
                <a:solidFill>
                  <a:srgbClr val="FFAB40"/>
                </a:solidFill>
                <a:latin typeface="Gill Sans"/>
                <a:ea typeface="Gill Sans"/>
                <a:cs typeface="Gill Sans"/>
                <a:sym typeface="Gill Sans"/>
              </a:rPr>
              <a:t> Education and Skills </a:t>
            </a:r>
            <a:r>
              <a:rPr lang="en-GB" sz="2400">
                <a:latin typeface="Gill Sans"/>
                <a:ea typeface="Gill Sans"/>
                <a:cs typeface="Gill Sans"/>
                <a:sym typeface="Gill Sans"/>
              </a:rPr>
              <a:t>(Wendy Jackson)</a:t>
            </a:r>
            <a:endParaRPr sz="2400"/>
          </a:p>
        </p:txBody>
      </p:sp>
      <p:sp>
        <p:nvSpPr>
          <p:cNvPr id="150" name="Google Shape;150;p7"/>
          <p:cNvSpPr txBox="1">
            <a:spLocks noGrp="1"/>
          </p:cNvSpPr>
          <p:nvPr>
            <p:ph type="body" idx="1"/>
          </p:nvPr>
        </p:nvSpPr>
        <p:spPr>
          <a:xfrm>
            <a:off x="431800" y="2172242"/>
            <a:ext cx="10515600" cy="4351200"/>
          </a:xfrm>
          <a:prstGeom prst="rect">
            <a:avLst/>
          </a:prstGeom>
          <a:noFill/>
          <a:ln>
            <a:noFill/>
          </a:ln>
        </p:spPr>
        <p:txBody>
          <a:bodyPr spcFirstLastPara="1" wrap="square" lIns="91425" tIns="45700" rIns="91425" bIns="45700" anchor="t" anchorCtr="0">
            <a:normAutofit fontScale="92500"/>
          </a:bodyPr>
          <a:lstStyle/>
          <a:p>
            <a:pPr marL="228600" lvl="0" indent="-234950" algn="l" rtl="0">
              <a:lnSpc>
                <a:spcPct val="90000"/>
              </a:lnSpc>
              <a:spcBef>
                <a:spcPts val="0"/>
              </a:spcBef>
              <a:spcAft>
                <a:spcPts val="0"/>
              </a:spcAft>
              <a:buClr>
                <a:schemeClr val="dk1"/>
              </a:buClr>
              <a:buSzPts val="2300"/>
              <a:buChar char="•"/>
            </a:pPr>
            <a:r>
              <a:rPr lang="en-GB" sz="2300">
                <a:latin typeface="Gill Sans"/>
                <a:ea typeface="Gill Sans"/>
                <a:cs typeface="Gill Sans"/>
                <a:sym typeface="Gill Sans"/>
              </a:rPr>
              <a:t>Working with headteachers, careers leads, and employers to find out what they need the FEP to facilitate.</a:t>
            </a:r>
            <a:endParaRPr sz="2900"/>
          </a:p>
          <a:p>
            <a:pPr marL="228600" lvl="0" indent="-234950" algn="l" rtl="0">
              <a:lnSpc>
                <a:spcPct val="90000"/>
              </a:lnSpc>
              <a:spcBef>
                <a:spcPts val="1000"/>
              </a:spcBef>
              <a:spcAft>
                <a:spcPts val="0"/>
              </a:spcAft>
              <a:buClr>
                <a:schemeClr val="dk1"/>
              </a:buClr>
              <a:buSzPts val="2300"/>
              <a:buChar char="•"/>
            </a:pPr>
            <a:r>
              <a:rPr lang="en-GB" sz="2300">
                <a:latin typeface="Gill Sans"/>
                <a:ea typeface="Gill Sans"/>
                <a:cs typeface="Gill Sans"/>
                <a:sym typeface="Gill Sans"/>
              </a:rPr>
              <a:t>Schools are requesting work experience for students, and for many businesses recruitment is an issue, so we have been focusing on how we can connect schools with businesses. </a:t>
            </a:r>
            <a:endParaRPr sz="2900"/>
          </a:p>
          <a:p>
            <a:pPr marL="228600" lvl="0" indent="-234950" algn="l" rtl="0">
              <a:lnSpc>
                <a:spcPct val="90000"/>
              </a:lnSpc>
              <a:spcBef>
                <a:spcPts val="1000"/>
              </a:spcBef>
              <a:spcAft>
                <a:spcPts val="0"/>
              </a:spcAft>
              <a:buClr>
                <a:schemeClr val="dk1"/>
              </a:buClr>
              <a:buSzPts val="2300"/>
              <a:buChar char="•"/>
            </a:pPr>
            <a:r>
              <a:rPr lang="en-GB" sz="2300">
                <a:latin typeface="Gill Sans"/>
                <a:ea typeface="Gill Sans"/>
                <a:cs typeface="Gill Sans"/>
                <a:sym typeface="Gill Sans"/>
              </a:rPr>
              <a:t>Moving away from a large careers fair style event like ‘Inspiring the Forest’ and focusing on smaller events tailored to sectors and schools. </a:t>
            </a:r>
            <a:endParaRPr sz="2900"/>
          </a:p>
          <a:p>
            <a:pPr marL="228600" lvl="0" indent="-234950" algn="l" rtl="0">
              <a:lnSpc>
                <a:spcPct val="90000"/>
              </a:lnSpc>
              <a:spcBef>
                <a:spcPts val="1000"/>
              </a:spcBef>
              <a:spcAft>
                <a:spcPts val="0"/>
              </a:spcAft>
              <a:buClr>
                <a:schemeClr val="dk1"/>
              </a:buClr>
              <a:buSzPts val="2300"/>
              <a:buChar char="•"/>
            </a:pPr>
            <a:r>
              <a:rPr lang="en-GB" sz="2300">
                <a:latin typeface="Gill Sans"/>
                <a:ea typeface="Gill Sans"/>
                <a:cs typeface="Gill Sans"/>
                <a:sym typeface="Gill Sans"/>
              </a:rPr>
              <a:t>Alongside Rob Pickup, Enterprise Coordinator at GCC, developing a programme of targeted events inviting student groups to workplaces, e.g. students interested in engineering visiting a local engineering company. </a:t>
            </a:r>
            <a:endParaRPr sz="2900"/>
          </a:p>
          <a:p>
            <a:pPr marL="228600" lvl="0" indent="-234950" algn="l" rtl="0">
              <a:lnSpc>
                <a:spcPct val="90000"/>
              </a:lnSpc>
              <a:spcBef>
                <a:spcPts val="1000"/>
              </a:spcBef>
              <a:spcAft>
                <a:spcPts val="0"/>
              </a:spcAft>
              <a:buClr>
                <a:schemeClr val="dk1"/>
              </a:buClr>
              <a:buSzPts val="2300"/>
              <a:buChar char="•"/>
            </a:pPr>
            <a:r>
              <a:rPr lang="en-GB" sz="2300">
                <a:latin typeface="Gill Sans"/>
                <a:ea typeface="Gill Sans"/>
                <a:cs typeface="Gill Sans"/>
                <a:sym typeface="Gill Sans"/>
              </a:rPr>
              <a:t>Potential for ‘Dragons Den’ style events, students can plan an event or a solution to a business problem and present back to a board. </a:t>
            </a:r>
            <a:endParaRPr sz="2300">
              <a:latin typeface="Gill Sans"/>
              <a:ea typeface="Gill Sans"/>
              <a:cs typeface="Gill Sans"/>
              <a:sym typeface="Gill Sans"/>
            </a:endParaRPr>
          </a:p>
          <a:p>
            <a:pPr marL="228600" lvl="0" indent="-234950" algn="l" rtl="0">
              <a:lnSpc>
                <a:spcPct val="90000"/>
              </a:lnSpc>
              <a:spcBef>
                <a:spcPts val="1000"/>
              </a:spcBef>
              <a:spcAft>
                <a:spcPts val="0"/>
              </a:spcAft>
              <a:buSzPts val="2300"/>
              <a:buFont typeface="Gill Sans"/>
              <a:buChar char="•"/>
            </a:pPr>
            <a:r>
              <a:rPr lang="en-GB" sz="2300">
                <a:latin typeface="Gill Sans"/>
                <a:ea typeface="Gill Sans"/>
                <a:cs typeface="Gill Sans"/>
                <a:sym typeface="Gill Sans"/>
              </a:rPr>
              <a:t>Next Education &amp; Skills meeting is Wednesday 10th Jan 2024</a:t>
            </a:r>
            <a:endParaRPr sz="2300">
              <a:latin typeface="Gill Sans"/>
              <a:ea typeface="Gill Sans"/>
              <a:cs typeface="Gill Sans"/>
              <a:sym typeface="Gill Sans"/>
            </a:endParaRPr>
          </a:p>
        </p:txBody>
      </p:sp>
      <p:pic>
        <p:nvPicPr>
          <p:cNvPr id="151" name="Google Shape;151;p7"/>
          <p:cNvPicPr preferRelativeResize="0"/>
          <p:nvPr/>
        </p:nvPicPr>
        <p:blipFill rotWithShape="1">
          <a:blip r:embed="rId3">
            <a:alphaModFix/>
          </a:blip>
          <a:srcRect/>
          <a:stretch/>
        </p:blipFill>
        <p:spPr>
          <a:xfrm>
            <a:off x="9690800" y="229224"/>
            <a:ext cx="2069402" cy="1538599"/>
          </a:xfrm>
          <a:prstGeom prst="rect">
            <a:avLst/>
          </a:prstGeom>
          <a:noFill/>
          <a:ln>
            <a:noFill/>
          </a:ln>
        </p:spPr>
      </p:pic>
      <p:sp>
        <p:nvSpPr>
          <p:cNvPr id="152" name="Google Shape;152;p7"/>
          <p:cNvSpPr/>
          <p:nvPr/>
        </p:nvSpPr>
        <p:spPr>
          <a:xfrm>
            <a:off x="189761" y="189590"/>
            <a:ext cx="11812500" cy="647880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471510" y="2976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AB40"/>
              </a:buClr>
              <a:buSzPts val="4000"/>
              <a:buFont typeface="Gill Sans"/>
              <a:buNone/>
            </a:pPr>
            <a:r>
              <a:rPr lang="en-GB" sz="4000">
                <a:solidFill>
                  <a:srgbClr val="FFAB40"/>
                </a:solidFill>
                <a:latin typeface="Gill Sans"/>
                <a:ea typeface="Gill Sans"/>
                <a:cs typeface="Gill Sans"/>
                <a:sym typeface="Gill Sans"/>
              </a:rPr>
              <a:t>Inspiring the Forest Competition Winner </a:t>
            </a:r>
            <a:endParaRPr/>
          </a:p>
        </p:txBody>
      </p:sp>
      <p:pic>
        <p:nvPicPr>
          <p:cNvPr id="158" name="Google Shape;158;p8" descr="Two women standing in front of a sign&#10;&#10;Description automatically generated"/>
          <p:cNvPicPr preferRelativeResize="0">
            <a:picLocks noGrp="1"/>
          </p:cNvPicPr>
          <p:nvPr>
            <p:ph type="body" idx="1"/>
          </p:nvPr>
        </p:nvPicPr>
        <p:blipFill rotWithShape="1">
          <a:blip r:embed="rId3">
            <a:alphaModFix/>
          </a:blip>
          <a:srcRect/>
          <a:stretch/>
        </p:blipFill>
        <p:spPr>
          <a:xfrm>
            <a:off x="848458" y="1514203"/>
            <a:ext cx="3593902" cy="4791870"/>
          </a:xfrm>
          <a:prstGeom prst="rect">
            <a:avLst/>
          </a:prstGeom>
          <a:noFill/>
          <a:ln>
            <a:noFill/>
          </a:ln>
        </p:spPr>
      </p:pic>
      <p:sp>
        <p:nvSpPr>
          <p:cNvPr id="159" name="Google Shape;159;p8"/>
          <p:cNvSpPr/>
          <p:nvPr/>
        </p:nvSpPr>
        <p:spPr>
          <a:xfrm>
            <a:off x="189768" y="189570"/>
            <a:ext cx="11812463" cy="6478860"/>
          </a:xfrm>
          <a:prstGeom prst="roundRect">
            <a:avLst>
              <a:gd name="adj" fmla="val 16667"/>
            </a:avLst>
          </a:prstGeom>
          <a:noFill/>
          <a:ln w="444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8"/>
          <p:cNvPicPr preferRelativeResize="0"/>
          <p:nvPr/>
        </p:nvPicPr>
        <p:blipFill rotWithShape="1">
          <a:blip r:embed="rId4">
            <a:alphaModFix/>
          </a:blip>
          <a:srcRect/>
          <a:stretch/>
        </p:blipFill>
        <p:spPr>
          <a:xfrm>
            <a:off x="9247145" y="465116"/>
            <a:ext cx="2320945" cy="1725634"/>
          </a:xfrm>
          <a:prstGeom prst="rect">
            <a:avLst/>
          </a:prstGeom>
          <a:noFill/>
          <a:ln>
            <a:noFill/>
          </a:ln>
        </p:spPr>
      </p:pic>
      <p:sp>
        <p:nvSpPr>
          <p:cNvPr id="161" name="Google Shape;161;p8"/>
          <p:cNvSpPr txBox="1"/>
          <p:nvPr/>
        </p:nvSpPr>
        <p:spPr>
          <a:xfrm>
            <a:off x="4810124" y="2990849"/>
            <a:ext cx="52293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Gill Sans"/>
                <a:ea typeface="Gill Sans"/>
                <a:cs typeface="Gill Sans"/>
                <a:sym typeface="Gill Sans"/>
              </a:rPr>
              <a:t>Our Education and Skills subgroup co-chair Clare Vertigen, recently presented the winner of our ‘Inspiring the Forest’ photography competition with her Instax camera prize! </a:t>
            </a:r>
            <a:endParaRPr dirty="0"/>
          </a:p>
          <a:p>
            <a:pPr marL="0" marR="0" lvl="0" indent="0" algn="l" rtl="0">
              <a:spcBef>
                <a:spcPts val="0"/>
              </a:spcBef>
              <a:spcAft>
                <a:spcPts val="0"/>
              </a:spcAft>
              <a:buNone/>
            </a:pPr>
            <a:endParaRPr sz="2000" dirty="0">
              <a:solidFill>
                <a:schemeClr val="dk1"/>
              </a:solidFill>
              <a:latin typeface="Gill Sans"/>
              <a:ea typeface="Gill Sans"/>
              <a:cs typeface="Gill Sans"/>
              <a:sym typeface="Gill Sans"/>
            </a:endParaRPr>
          </a:p>
          <a:p>
            <a:pPr marL="0" marR="0" lvl="0" indent="0" algn="l" rtl="0">
              <a:spcBef>
                <a:spcPts val="0"/>
              </a:spcBef>
              <a:spcAft>
                <a:spcPts val="0"/>
              </a:spcAft>
              <a:buNone/>
            </a:pPr>
            <a:r>
              <a:rPr lang="en-GB" sz="2000" dirty="0">
                <a:solidFill>
                  <a:schemeClr val="dk1"/>
                </a:solidFill>
                <a:latin typeface="Gill Sans"/>
                <a:ea typeface="Gill Sans"/>
                <a:cs typeface="Gill Sans"/>
                <a:sym typeface="Gill Sans"/>
              </a:rPr>
              <a:t>Natasha, who attends </a:t>
            </a:r>
            <a:r>
              <a:rPr lang="en-GB" sz="2000" dirty="0" err="1">
                <a:solidFill>
                  <a:schemeClr val="dk1"/>
                </a:solidFill>
                <a:latin typeface="Gill Sans"/>
                <a:ea typeface="Gill Sans"/>
                <a:cs typeface="Gill Sans"/>
                <a:sym typeface="Gill Sans"/>
              </a:rPr>
              <a:t>Wyedean</a:t>
            </a:r>
            <a:r>
              <a:rPr lang="en-GB" sz="2000" dirty="0">
                <a:solidFill>
                  <a:schemeClr val="dk1"/>
                </a:solidFill>
                <a:latin typeface="Gill Sans"/>
                <a:ea typeface="Gill Sans"/>
                <a:cs typeface="Gill Sans"/>
                <a:sym typeface="Gill Sans"/>
              </a:rPr>
              <a:t> School, sent in some excellent photos from a student perspective of the day.</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1328</Words>
  <Application>Microsoft Office PowerPoint</Application>
  <PresentationFormat>Widescreen</PresentationFormat>
  <Paragraphs>156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vt:lpstr>
      <vt:lpstr>Office Theme</vt:lpstr>
      <vt:lpstr>PowerPoint Presentation</vt:lpstr>
      <vt:lpstr>PowerPoint Presentation</vt:lpstr>
      <vt:lpstr>Hello and Goodbye (Neill Ricketts)</vt:lpstr>
      <vt:lpstr>PowerPoint Presentation</vt:lpstr>
      <vt:lpstr>PowerPoint Presentation</vt:lpstr>
      <vt:lpstr>                                Our Directors</vt:lpstr>
      <vt:lpstr>PowerPoint Presentation</vt:lpstr>
      <vt:lpstr> Education and Skills (Wendy Jackson)</vt:lpstr>
      <vt:lpstr>Inspiring the Forest Competition Winner </vt:lpstr>
      <vt:lpstr>Digital Connectivity (David Trevelyan)</vt:lpstr>
      <vt:lpstr>Fastershire Community Grants </vt:lpstr>
      <vt:lpstr>PowerPoint Presentation</vt:lpstr>
      <vt:lpstr>PowerPoint Presentation</vt:lpstr>
      <vt:lpstr>Technology Changes</vt:lpstr>
      <vt:lpstr>‘Celebrating our Success’ (Wendy Jackson &amp; Ian Mean)</vt:lpstr>
      <vt:lpstr>Biosphere update (Wendy Jackson)</vt:lpstr>
      <vt:lpstr>Meeting close  Thank you for attending   If you’re interested in joining a sub-group or have any questions please speak to a director or email fep@fdean.gov.uk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Smith</dc:creator>
  <cp:lastModifiedBy>Lydia Smith</cp:lastModifiedBy>
  <cp:revision>6</cp:revision>
  <dcterms:created xsi:type="dcterms:W3CDTF">2023-11-29T13:38:33Z</dcterms:created>
  <dcterms:modified xsi:type="dcterms:W3CDTF">2023-12-08T14:44:05Z</dcterms:modified>
</cp:coreProperties>
</file>