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Gill Sans Medium" charset="1" panose="020B0602020104020203"/>
      <p:regular r:id="rId22"/>
    </p:embeddedFont>
    <p:embeddedFont>
      <p:font typeface="Gill Sans Bold" charset="1" panose="020B0802020104020203"/>
      <p:regular r:id="rId23"/>
    </p:embeddedFont>
    <p:embeddedFont>
      <p:font typeface="Gill Sans Light" charset="1" panose="020B0302020104020203"/>
      <p:regular r:id="rId24"/>
    </p:embeddedFont>
    <p:embeddedFont>
      <p:font typeface="Gill Sans Light Italics" charset="1" panose="020B0302020104090203"/>
      <p:regular r:id="rId25"/>
    </p:embeddedFont>
    <p:embeddedFont>
      <p:font typeface="Canva Sans Bold" charset="1" panose="020B0803030501040103"/>
      <p:regular r:id="rId26"/>
    </p:embeddedFont>
    <p:embeddedFont>
      <p:font typeface="Canva Sans" charset="1" panose="020B05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jpeg" Type="http://schemas.openxmlformats.org/officeDocument/2006/relationships/image"/><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 Id="rId7" Target="../media/image9.jpeg" Type="http://schemas.openxmlformats.org/officeDocument/2006/relationships/image"/><Relationship Id="rId8" Target="../media/image10.png" Type="http://schemas.openxmlformats.org/officeDocument/2006/relationships/image"/><Relationship Id="rId9" Target="../media/image1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6043046"/>
            <a:ext cx="18288000" cy="4243954"/>
            <a:chOff x="0" y="0"/>
            <a:chExt cx="24384000" cy="5658605"/>
          </a:xfrm>
        </p:grpSpPr>
        <p:pic>
          <p:nvPicPr>
            <p:cNvPr name="Picture 3" id="3"/>
            <p:cNvPicPr>
              <a:picLocks noChangeAspect="true"/>
            </p:cNvPicPr>
            <p:nvPr/>
          </p:nvPicPr>
          <p:blipFill>
            <a:blip r:embed="rId2"/>
            <a:srcRect l="0" t="27359" r="0" b="27359"/>
            <a:stretch>
              <a:fillRect/>
            </a:stretch>
          </p:blipFill>
          <p:spPr>
            <a:xfrm flipH="false" flipV="false">
              <a:off x="0" y="0"/>
              <a:ext cx="24384000" cy="5658605"/>
            </a:xfrm>
            <a:prstGeom prst="rect">
              <a:avLst/>
            </a:prstGeom>
          </p:spPr>
        </p:pic>
      </p:grpSp>
      <p:sp>
        <p:nvSpPr>
          <p:cNvPr name="AutoShape 4" id="4"/>
          <p:cNvSpPr/>
          <p:nvPr/>
        </p:nvSpPr>
        <p:spPr>
          <a:xfrm rot="0">
            <a:off x="-62306" y="9439255"/>
            <a:ext cx="12444455" cy="0"/>
          </a:xfrm>
          <a:prstGeom prst="line">
            <a:avLst/>
          </a:prstGeom>
          <a:ln cap="rnd" w="9525">
            <a:solidFill>
              <a:srgbClr val="A6A6A6"/>
            </a:solidFill>
            <a:prstDash val="solid"/>
            <a:headEnd type="none" len="sm" w="sm"/>
            <a:tailEnd type="none" len="sm" w="sm"/>
          </a:ln>
        </p:spPr>
      </p:sp>
      <p:sp>
        <p:nvSpPr>
          <p:cNvPr name="TextBox 5" id="5"/>
          <p:cNvSpPr txBox="true"/>
          <p:nvPr/>
        </p:nvSpPr>
        <p:spPr>
          <a:xfrm rot="0">
            <a:off x="416559" y="474808"/>
            <a:ext cx="18909876" cy="2940052"/>
          </a:xfrm>
          <a:prstGeom prst="rect">
            <a:avLst/>
          </a:prstGeom>
        </p:spPr>
        <p:txBody>
          <a:bodyPr anchor="t" rtlCol="false" tIns="0" lIns="0" bIns="0" rIns="0">
            <a:spAutoFit/>
          </a:bodyPr>
          <a:lstStyle/>
          <a:p>
            <a:pPr algn="l">
              <a:lnSpc>
                <a:spcPts val="11049"/>
              </a:lnSpc>
            </a:pPr>
            <a:r>
              <a:rPr lang="en-US" sz="8499" b="true">
                <a:solidFill>
                  <a:srgbClr val="000000"/>
                </a:solidFill>
                <a:latin typeface="Gill Sans Medium"/>
                <a:ea typeface="Gill Sans Medium"/>
                <a:cs typeface="Gill Sans Medium"/>
                <a:sym typeface="Gill Sans Medium"/>
              </a:rPr>
              <a:t>Forest Economic Partnership </a:t>
            </a:r>
          </a:p>
          <a:p>
            <a:pPr algn="l">
              <a:lnSpc>
                <a:spcPts val="11049"/>
              </a:lnSpc>
            </a:pPr>
            <a:r>
              <a:rPr lang="en-US" sz="8499" b="true">
                <a:solidFill>
                  <a:srgbClr val="000000"/>
                </a:solidFill>
                <a:latin typeface="Gill Sans Medium"/>
                <a:ea typeface="Gill Sans Medium"/>
                <a:cs typeface="Gill Sans Medium"/>
                <a:sym typeface="Gill Sans Medium"/>
              </a:rPr>
              <a:t>Festive Networking Evening </a:t>
            </a:r>
          </a:p>
        </p:txBody>
      </p:sp>
      <p:sp>
        <p:nvSpPr>
          <p:cNvPr name="TextBox 6" id="6"/>
          <p:cNvSpPr txBox="true"/>
          <p:nvPr/>
        </p:nvSpPr>
        <p:spPr>
          <a:xfrm rot="0">
            <a:off x="416559" y="3714116"/>
            <a:ext cx="6913861" cy="2996563"/>
          </a:xfrm>
          <a:prstGeom prst="rect">
            <a:avLst/>
          </a:prstGeom>
        </p:spPr>
        <p:txBody>
          <a:bodyPr anchor="t" rtlCol="false" tIns="0" lIns="0" bIns="0" rIns="0">
            <a:spAutoFit/>
          </a:bodyPr>
          <a:lstStyle/>
          <a:p>
            <a:pPr algn="l">
              <a:lnSpc>
                <a:spcPts val="5330"/>
              </a:lnSpc>
            </a:pPr>
            <a:r>
              <a:rPr lang="en-US" sz="4100" b="true">
                <a:solidFill>
                  <a:srgbClr val="000000"/>
                </a:solidFill>
                <a:latin typeface="Gill Sans Bold"/>
                <a:ea typeface="Gill Sans Bold"/>
                <a:cs typeface="Gill Sans Bold"/>
                <a:sym typeface="Gill Sans Bold"/>
              </a:rPr>
              <a:t>Wednesday 4th December</a:t>
            </a:r>
            <a:r>
              <a:rPr lang="en-US" sz="4100" b="true">
                <a:solidFill>
                  <a:srgbClr val="000000"/>
                </a:solidFill>
                <a:latin typeface="Gill Sans Bold"/>
                <a:ea typeface="Gill Sans Bold"/>
                <a:cs typeface="Gill Sans Bold"/>
                <a:sym typeface="Gill Sans Bold"/>
              </a:rPr>
              <a:t> </a:t>
            </a:r>
          </a:p>
          <a:p>
            <a:pPr algn="l">
              <a:lnSpc>
                <a:spcPts val="5330"/>
              </a:lnSpc>
            </a:pPr>
            <a:r>
              <a:rPr lang="en-US" sz="4100" b="true">
                <a:solidFill>
                  <a:srgbClr val="000000"/>
                </a:solidFill>
                <a:latin typeface="Gill Sans Bold"/>
                <a:ea typeface="Gill Sans Bold"/>
                <a:cs typeface="Gill Sans Bold"/>
                <a:sym typeface="Gill Sans Bold"/>
              </a:rPr>
              <a:t>17:00-18:30</a:t>
            </a:r>
          </a:p>
          <a:p>
            <a:pPr algn="l">
              <a:lnSpc>
                <a:spcPts val="5330"/>
              </a:lnSpc>
            </a:pPr>
            <a:r>
              <a:rPr lang="en-US" sz="4100" b="true">
                <a:solidFill>
                  <a:srgbClr val="000000"/>
                </a:solidFill>
                <a:latin typeface="Gill Sans Bold"/>
                <a:ea typeface="Gill Sans Bold"/>
                <a:cs typeface="Gill Sans Bold"/>
                <a:sym typeface="Gill Sans Bold"/>
              </a:rPr>
              <a:t>AccXel Construction Schoo</a:t>
            </a:r>
            <a:r>
              <a:rPr lang="en-US" sz="4100" b="true">
                <a:solidFill>
                  <a:srgbClr val="4C6484"/>
                </a:solidFill>
                <a:latin typeface="Gill Sans Bold"/>
                <a:ea typeface="Gill Sans Bold"/>
                <a:cs typeface="Gill Sans Bold"/>
                <a:sym typeface="Gill Sans Bold"/>
              </a:rPr>
              <a:t>l</a:t>
            </a:r>
          </a:p>
          <a:p>
            <a:pPr algn="ctr">
              <a:lnSpc>
                <a:spcPts val="7150"/>
              </a:lnSpc>
              <a:spcBef>
                <a:spcPct val="0"/>
              </a:spcBef>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48566" y="301669"/>
            <a:ext cx="11583789" cy="2571756"/>
          </a:xfrm>
          <a:prstGeom prst="rect">
            <a:avLst/>
          </a:prstGeom>
        </p:spPr>
        <p:txBody>
          <a:bodyPr anchor="t" rtlCol="false" tIns="0" lIns="0" bIns="0" rIns="0">
            <a:spAutoFit/>
          </a:bodyPr>
          <a:lstStyle/>
          <a:p>
            <a:pPr algn="just">
              <a:lnSpc>
                <a:spcPts val="6750"/>
              </a:lnSpc>
            </a:pPr>
            <a:r>
              <a:rPr lang="en-US" sz="6750" b="true">
                <a:solidFill>
                  <a:srgbClr val="000000"/>
                </a:solidFill>
                <a:latin typeface="Gill Sans Bold"/>
                <a:ea typeface="Gill Sans Bold"/>
                <a:cs typeface="Gill Sans Bold"/>
                <a:sym typeface="Gill Sans Bold"/>
              </a:rPr>
              <a:t>FEP Subgroups</a:t>
            </a:r>
          </a:p>
          <a:p>
            <a:pPr algn="just">
              <a:lnSpc>
                <a:spcPts val="3375"/>
              </a:lnSpc>
            </a:pPr>
          </a:p>
          <a:p>
            <a:pPr algn="just">
              <a:lnSpc>
                <a:spcPts val="4550"/>
              </a:lnSpc>
            </a:pPr>
            <a:r>
              <a:rPr lang="en-US" sz="4550">
                <a:solidFill>
                  <a:srgbClr val="F39400"/>
                </a:solidFill>
                <a:latin typeface="Gill Sans Light"/>
                <a:ea typeface="Gill Sans Light"/>
                <a:cs typeface="Gill Sans Light"/>
                <a:sym typeface="Gill Sans Light"/>
              </a:rPr>
              <a:t>Net Zero &amp; Climate Action</a:t>
            </a:r>
            <a:r>
              <a:rPr lang="en-US" sz="4550">
                <a:solidFill>
                  <a:srgbClr val="000000"/>
                </a:solidFill>
                <a:latin typeface="Gill Sans Light"/>
                <a:ea typeface="Gill Sans Light"/>
                <a:cs typeface="Gill Sans Light"/>
                <a:sym typeface="Gill Sans Light"/>
              </a:rPr>
              <a:t> </a:t>
            </a:r>
          </a:p>
          <a:p>
            <a:pPr algn="just">
              <a:lnSpc>
                <a:spcPts val="4500"/>
              </a:lnSpc>
              <a:spcBef>
                <a:spcPct val="0"/>
              </a:spcBef>
            </a:pPr>
            <a:r>
              <a:rPr lang="en-US" sz="4500" i="true">
                <a:solidFill>
                  <a:srgbClr val="000000"/>
                </a:solidFill>
                <a:latin typeface="Gill Sans Light Italics"/>
                <a:ea typeface="Gill Sans Light Italics"/>
                <a:cs typeface="Gill Sans Light Italics"/>
                <a:sym typeface="Gill Sans Light Italics"/>
              </a:rPr>
              <a:t>(Sally Adcock, Low Carbon Business Adviser at FoDDC )</a:t>
            </a:r>
          </a:p>
        </p:txBody>
      </p:sp>
      <p:sp>
        <p:nvSpPr>
          <p:cNvPr name="TextBox 3" id="3"/>
          <p:cNvSpPr txBox="true"/>
          <p:nvPr/>
        </p:nvSpPr>
        <p:spPr>
          <a:xfrm rot="0">
            <a:off x="0" y="3358411"/>
            <a:ext cx="15752127" cy="8304500"/>
          </a:xfrm>
          <a:prstGeom prst="rect">
            <a:avLst/>
          </a:prstGeom>
        </p:spPr>
        <p:txBody>
          <a:bodyPr anchor="t" rtlCol="false" tIns="0" lIns="0" bIns="0" rIns="0">
            <a:spAutoFit/>
          </a:bodyPr>
          <a:lstStyle/>
          <a:p>
            <a:pPr algn="l" marL="814761" indent="-407381" lvl="1">
              <a:lnSpc>
                <a:spcPts val="3773"/>
              </a:lnSpc>
              <a:buFont typeface="Arial"/>
              <a:buChar char="•"/>
            </a:pPr>
            <a:r>
              <a:rPr lang="en-US" sz="3773">
                <a:solidFill>
                  <a:srgbClr val="000000"/>
                </a:solidFill>
                <a:latin typeface="Gill Sans Light"/>
                <a:ea typeface="Gill Sans Light"/>
                <a:cs typeface="Gill Sans Light"/>
                <a:sym typeface="Gill Sans Light"/>
              </a:rPr>
              <a:t>This subgroup is focusing on supporting businesses as they navigate the changing climate and its impact on their operations. We aim to bridge the gap between businesses and resources, removing the technical jargon and make it as easy as possible for time poor small business to access opportunities. </a:t>
            </a:r>
          </a:p>
          <a:p>
            <a:pPr algn="l">
              <a:lnSpc>
                <a:spcPts val="3773"/>
              </a:lnSpc>
            </a:pPr>
          </a:p>
          <a:p>
            <a:pPr algn="l" marL="814761" indent="-407381" lvl="1">
              <a:lnSpc>
                <a:spcPts val="3773"/>
              </a:lnSpc>
              <a:buFont typeface="Arial"/>
              <a:buChar char="•"/>
            </a:pPr>
            <a:r>
              <a:rPr lang="en-US" sz="3773">
                <a:solidFill>
                  <a:srgbClr val="000000"/>
                </a:solidFill>
                <a:latin typeface="Gill Sans Light"/>
                <a:ea typeface="Gill Sans Light"/>
                <a:cs typeface="Gill Sans Light"/>
                <a:sym typeface="Gill Sans Light"/>
              </a:rPr>
              <a:t>The </a:t>
            </a:r>
            <a:r>
              <a:rPr lang="en-US" sz="3773">
                <a:solidFill>
                  <a:srgbClr val="000000"/>
                </a:solidFill>
                <a:latin typeface="Gill Sans Light"/>
                <a:ea typeface="Gill Sans Light"/>
                <a:cs typeface="Gill Sans Light"/>
                <a:sym typeface="Gill Sans Light"/>
              </a:rPr>
              <a:t>subgroup have been working on mapping out the current green activity across the FoD and beyond. This is an ongoing piece of work and will be continually updated as the landscape changes. </a:t>
            </a:r>
          </a:p>
          <a:p>
            <a:pPr algn="l">
              <a:lnSpc>
                <a:spcPts val="3773"/>
              </a:lnSpc>
            </a:pPr>
          </a:p>
          <a:p>
            <a:pPr algn="l">
              <a:lnSpc>
                <a:spcPts val="3773"/>
              </a:lnSpc>
            </a:pPr>
          </a:p>
          <a:p>
            <a:pPr algn="l">
              <a:lnSpc>
                <a:spcPts val="3773"/>
              </a:lnSpc>
            </a:pPr>
          </a:p>
          <a:p>
            <a:pPr algn="l">
              <a:lnSpc>
                <a:spcPts val="3773"/>
              </a:lnSpc>
            </a:pPr>
          </a:p>
          <a:p>
            <a:pPr algn="l">
              <a:lnSpc>
                <a:spcPts val="3573"/>
              </a:lnSpc>
            </a:pPr>
          </a:p>
          <a:p>
            <a:pPr algn="l">
              <a:lnSpc>
                <a:spcPts val="3573"/>
              </a:lnSpc>
            </a:pPr>
          </a:p>
          <a:p>
            <a:pPr algn="l">
              <a:lnSpc>
                <a:spcPts val="3573"/>
              </a:lnSpc>
            </a:pPr>
          </a:p>
          <a:p>
            <a:pPr algn="l">
              <a:lnSpc>
                <a:spcPts val="3573"/>
              </a:lnSpc>
            </a:pPr>
          </a:p>
          <a:p>
            <a:pPr algn="l">
              <a:lnSpc>
                <a:spcPts val="3573"/>
              </a:lnSpc>
            </a:pPr>
          </a:p>
          <a:p>
            <a:pPr algn="ctr">
              <a:lnSpc>
                <a:spcPts val="2123"/>
              </a:lnSpc>
              <a:spcBef>
                <a:spcPct val="0"/>
              </a:spcBef>
            </a:pPr>
          </a:p>
        </p:txBody>
      </p:sp>
      <p:sp>
        <p:nvSpPr>
          <p:cNvPr name="Freeform 4" id="4"/>
          <p:cNvSpPr/>
          <p:nvPr/>
        </p:nvSpPr>
        <p:spPr>
          <a:xfrm flipH="false" flipV="false" rot="0">
            <a:off x="15752127" y="-688460"/>
            <a:ext cx="2535873" cy="11663921"/>
          </a:xfrm>
          <a:custGeom>
            <a:avLst/>
            <a:gdLst/>
            <a:ahLst/>
            <a:cxnLst/>
            <a:rect r="r" b="b" t="t" l="l"/>
            <a:pathLst>
              <a:path h="11663921" w="2535873">
                <a:moveTo>
                  <a:pt x="0" y="0"/>
                </a:moveTo>
                <a:lnTo>
                  <a:pt x="2535873" y="0"/>
                </a:lnTo>
                <a:lnTo>
                  <a:pt x="2535873" y="11663920"/>
                </a:lnTo>
                <a:lnTo>
                  <a:pt x="0" y="11663920"/>
                </a:lnTo>
                <a:lnTo>
                  <a:pt x="0" y="0"/>
                </a:lnTo>
                <a:close/>
              </a:path>
            </a:pathLst>
          </a:custGeom>
          <a:blipFill>
            <a:blip r:embed="rId2">
              <a:alphaModFix amt="61000"/>
            </a:blip>
            <a:stretch>
              <a:fillRect l="-449471"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752127" y="-688460"/>
            <a:ext cx="2535873" cy="11663921"/>
          </a:xfrm>
          <a:custGeom>
            <a:avLst/>
            <a:gdLst/>
            <a:ahLst/>
            <a:cxnLst/>
            <a:rect r="r" b="b" t="t" l="l"/>
            <a:pathLst>
              <a:path h="11663921" w="2535873">
                <a:moveTo>
                  <a:pt x="0" y="0"/>
                </a:moveTo>
                <a:lnTo>
                  <a:pt x="2535873" y="0"/>
                </a:lnTo>
                <a:lnTo>
                  <a:pt x="2535873" y="11663920"/>
                </a:lnTo>
                <a:lnTo>
                  <a:pt x="0" y="11663920"/>
                </a:lnTo>
                <a:lnTo>
                  <a:pt x="0" y="0"/>
                </a:lnTo>
                <a:close/>
              </a:path>
            </a:pathLst>
          </a:custGeom>
          <a:blipFill>
            <a:blip r:embed="rId2">
              <a:alphaModFix amt="61000"/>
            </a:blip>
            <a:stretch>
              <a:fillRect l="-449471" t="0" r="0" b="0"/>
            </a:stretch>
          </a:blipFill>
        </p:spPr>
      </p:sp>
      <p:sp>
        <p:nvSpPr>
          <p:cNvPr name="Freeform 3" id="3"/>
          <p:cNvSpPr/>
          <p:nvPr/>
        </p:nvSpPr>
        <p:spPr>
          <a:xfrm flipH="false" flipV="false" rot="0">
            <a:off x="10256683" y="3923208"/>
            <a:ext cx="4382762" cy="4382762"/>
          </a:xfrm>
          <a:custGeom>
            <a:avLst/>
            <a:gdLst/>
            <a:ahLst/>
            <a:cxnLst/>
            <a:rect r="r" b="b" t="t" l="l"/>
            <a:pathLst>
              <a:path h="4382762" w="4382762">
                <a:moveTo>
                  <a:pt x="0" y="0"/>
                </a:moveTo>
                <a:lnTo>
                  <a:pt x="4382762" y="0"/>
                </a:lnTo>
                <a:lnTo>
                  <a:pt x="4382762" y="4382762"/>
                </a:lnTo>
                <a:lnTo>
                  <a:pt x="0" y="4382762"/>
                </a:lnTo>
                <a:lnTo>
                  <a:pt x="0" y="0"/>
                </a:lnTo>
                <a:close/>
              </a:path>
            </a:pathLst>
          </a:custGeom>
          <a:blipFill>
            <a:blip r:embed="rId3"/>
            <a:stretch>
              <a:fillRect l="0" t="0" r="0" b="0"/>
            </a:stretch>
          </a:blipFill>
        </p:spPr>
      </p:sp>
      <p:sp>
        <p:nvSpPr>
          <p:cNvPr name="TextBox 4" id="4"/>
          <p:cNvSpPr txBox="true"/>
          <p:nvPr/>
        </p:nvSpPr>
        <p:spPr>
          <a:xfrm rot="0">
            <a:off x="274867" y="3482656"/>
            <a:ext cx="8869133" cy="8830317"/>
          </a:xfrm>
          <a:prstGeom prst="rect">
            <a:avLst/>
          </a:prstGeom>
        </p:spPr>
        <p:txBody>
          <a:bodyPr anchor="t" rtlCol="false" tIns="0" lIns="0" bIns="0" rIns="0">
            <a:spAutoFit/>
          </a:bodyPr>
          <a:lstStyle/>
          <a:p>
            <a:pPr algn="l">
              <a:lnSpc>
                <a:spcPts val="2499"/>
              </a:lnSpc>
            </a:pPr>
          </a:p>
          <a:p>
            <a:pPr algn="just">
              <a:lnSpc>
                <a:spcPts val="3199"/>
              </a:lnSpc>
            </a:pPr>
            <a:r>
              <a:rPr lang="en-US" sz="3199" b="true">
                <a:solidFill>
                  <a:srgbClr val="000000"/>
                </a:solidFill>
                <a:latin typeface="Gill Sans Bold"/>
                <a:ea typeface="Gill Sans Bold"/>
                <a:cs typeface="Gill Sans Bold"/>
                <a:sym typeface="Gill Sans Bold"/>
              </a:rPr>
              <a:t>Forest Climate Charter and FAACT tool </a:t>
            </a:r>
          </a:p>
          <a:p>
            <a:pPr algn="just">
              <a:lnSpc>
                <a:spcPts val="3199"/>
              </a:lnSpc>
            </a:pPr>
          </a:p>
          <a:p>
            <a:pPr algn="just" marL="690876" indent="-345438" lvl="1">
              <a:lnSpc>
                <a:spcPts val="3199"/>
              </a:lnSpc>
              <a:buFont typeface="Arial"/>
              <a:buChar char="•"/>
            </a:pPr>
            <a:r>
              <a:rPr lang="en-US" sz="3199">
                <a:solidFill>
                  <a:srgbClr val="000000"/>
                </a:solidFill>
                <a:latin typeface="Gill Sans Light"/>
                <a:ea typeface="Gill Sans Light"/>
                <a:cs typeface="Gill Sans Light"/>
                <a:sym typeface="Gill Sans Light"/>
              </a:rPr>
              <a:t>The Forest Climate Charter has been recently updated on the FEP website, along with a new members page. New business support material and promotional content is currently being finalised. </a:t>
            </a:r>
          </a:p>
          <a:p>
            <a:pPr algn="just">
              <a:lnSpc>
                <a:spcPts val="3199"/>
              </a:lnSpc>
            </a:pPr>
          </a:p>
          <a:p>
            <a:pPr algn="just" marL="690876" indent="-345438" lvl="1">
              <a:lnSpc>
                <a:spcPts val="3199"/>
              </a:lnSpc>
              <a:buFont typeface="Arial"/>
              <a:buChar char="•"/>
            </a:pPr>
            <a:r>
              <a:rPr lang="en-US" sz="3199">
                <a:solidFill>
                  <a:srgbClr val="000000"/>
                </a:solidFill>
                <a:latin typeface="Gill Sans Light"/>
                <a:ea typeface="Gill Sans Light"/>
                <a:cs typeface="Gill Sans Light"/>
                <a:sym typeface="Gill Sans Light"/>
              </a:rPr>
              <a:t>The FACCT tool will be a platform for businesses and organisations to share resources with each other targeting issues and creating solutions collaboratively. We are currently seeking quotes to create a platform to host the FACCT tool for the project to begin by Summer 2025.</a:t>
            </a:r>
          </a:p>
          <a:p>
            <a:pPr algn="just">
              <a:lnSpc>
                <a:spcPts val="3199"/>
              </a:lnSpc>
            </a:pPr>
          </a:p>
          <a:p>
            <a:pPr algn="just">
              <a:lnSpc>
                <a:spcPts val="3199"/>
              </a:lnSpc>
            </a:pPr>
          </a:p>
          <a:p>
            <a:pPr algn="just">
              <a:lnSpc>
                <a:spcPts val="3199"/>
              </a:lnSpc>
            </a:pPr>
          </a:p>
          <a:p>
            <a:pPr algn="just">
              <a:lnSpc>
                <a:spcPts val="3199"/>
              </a:lnSpc>
            </a:pPr>
          </a:p>
          <a:p>
            <a:pPr algn="just">
              <a:lnSpc>
                <a:spcPts val="2499"/>
              </a:lnSpc>
            </a:pPr>
          </a:p>
          <a:p>
            <a:pPr algn="just">
              <a:lnSpc>
                <a:spcPts val="2499"/>
              </a:lnSpc>
              <a:spcBef>
                <a:spcPct val="0"/>
              </a:spcBef>
            </a:pPr>
          </a:p>
          <a:p>
            <a:pPr algn="ctr">
              <a:lnSpc>
                <a:spcPts val="2050"/>
              </a:lnSpc>
              <a:spcBef>
                <a:spcPct val="0"/>
              </a:spcBef>
            </a:pPr>
          </a:p>
          <a:p>
            <a:pPr algn="ctr">
              <a:lnSpc>
                <a:spcPts val="2050"/>
              </a:lnSpc>
              <a:spcBef>
                <a:spcPct val="0"/>
              </a:spcBef>
            </a:pPr>
          </a:p>
          <a:p>
            <a:pPr algn="ctr">
              <a:lnSpc>
                <a:spcPts val="2050"/>
              </a:lnSpc>
              <a:spcBef>
                <a:spcPct val="0"/>
              </a:spcBef>
            </a:pPr>
          </a:p>
          <a:p>
            <a:pPr algn="ctr">
              <a:lnSpc>
                <a:spcPts val="2050"/>
              </a:lnSpc>
              <a:spcBef>
                <a:spcPct val="0"/>
              </a:spcBef>
            </a:pPr>
          </a:p>
        </p:txBody>
      </p:sp>
      <p:sp>
        <p:nvSpPr>
          <p:cNvPr name="TextBox 5" id="5"/>
          <p:cNvSpPr txBox="true"/>
          <p:nvPr/>
        </p:nvSpPr>
        <p:spPr>
          <a:xfrm rot="0">
            <a:off x="273155" y="451482"/>
            <a:ext cx="13349636" cy="2752089"/>
          </a:xfrm>
          <a:prstGeom prst="rect">
            <a:avLst/>
          </a:prstGeom>
        </p:spPr>
        <p:txBody>
          <a:bodyPr anchor="t" rtlCol="false" tIns="0" lIns="0" bIns="0" rIns="0">
            <a:spAutoFit/>
          </a:bodyPr>
          <a:lstStyle/>
          <a:p>
            <a:pPr algn="just" marL="0" indent="0" lvl="0">
              <a:lnSpc>
                <a:spcPts val="6699"/>
              </a:lnSpc>
              <a:spcBef>
                <a:spcPct val="0"/>
              </a:spcBef>
            </a:pPr>
            <a:r>
              <a:rPr lang="en-US" b="true" sz="6699" strike="noStrike" u="none">
                <a:solidFill>
                  <a:srgbClr val="000000"/>
                </a:solidFill>
                <a:latin typeface="Gill Sans Bold"/>
                <a:ea typeface="Gill Sans Bold"/>
                <a:cs typeface="Gill Sans Bold"/>
                <a:sym typeface="Gill Sans Bold"/>
              </a:rPr>
              <a:t>FEP Subgroups</a:t>
            </a:r>
          </a:p>
          <a:p>
            <a:pPr algn="just" marL="0" indent="0" lvl="0">
              <a:lnSpc>
                <a:spcPts val="4899"/>
              </a:lnSpc>
              <a:spcBef>
                <a:spcPct val="0"/>
              </a:spcBef>
            </a:pPr>
          </a:p>
          <a:p>
            <a:pPr algn="just" marL="0" indent="0" lvl="0">
              <a:lnSpc>
                <a:spcPts val="4500"/>
              </a:lnSpc>
              <a:spcBef>
                <a:spcPct val="0"/>
              </a:spcBef>
            </a:pPr>
            <a:r>
              <a:rPr lang="en-US" sz="4500" strike="noStrike" u="none">
                <a:solidFill>
                  <a:srgbClr val="F19012"/>
                </a:solidFill>
                <a:latin typeface="Gill Sans Light"/>
                <a:ea typeface="Gill Sans Light"/>
                <a:cs typeface="Gill Sans Light"/>
                <a:sym typeface="Gill Sans Light"/>
              </a:rPr>
              <a:t>Net Zero &amp; Climate Action </a:t>
            </a:r>
          </a:p>
          <a:p>
            <a:pPr algn="just" marL="0" indent="0" lvl="0">
              <a:lnSpc>
                <a:spcPts val="4500"/>
              </a:lnSpc>
              <a:spcBef>
                <a:spcPct val="0"/>
              </a:spcBef>
            </a:pPr>
            <a:r>
              <a:rPr lang="en-US" sz="4500" i="true" strike="noStrike" u="none">
                <a:solidFill>
                  <a:srgbClr val="000000"/>
                </a:solidFill>
                <a:latin typeface="Gill Sans Light Italics"/>
                <a:ea typeface="Gill Sans Light Italics"/>
                <a:cs typeface="Gill Sans Light Italics"/>
                <a:sym typeface="Gill Sans Light Italics"/>
              </a:rPr>
              <a:t>(Sally Adcock)</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08316" y="454678"/>
            <a:ext cx="16671368" cy="9377644"/>
          </a:xfrm>
          <a:custGeom>
            <a:avLst/>
            <a:gdLst/>
            <a:ahLst/>
            <a:cxnLst/>
            <a:rect r="r" b="b" t="t" l="l"/>
            <a:pathLst>
              <a:path h="9377644" w="16671368">
                <a:moveTo>
                  <a:pt x="0" y="0"/>
                </a:moveTo>
                <a:lnTo>
                  <a:pt x="16671368" y="0"/>
                </a:lnTo>
                <a:lnTo>
                  <a:pt x="16671368" y="9377644"/>
                </a:lnTo>
                <a:lnTo>
                  <a:pt x="0" y="9377644"/>
                </a:lnTo>
                <a:lnTo>
                  <a:pt x="0" y="0"/>
                </a:lnTo>
                <a:close/>
              </a:path>
            </a:pathLst>
          </a:custGeom>
          <a:blipFill>
            <a:blip r:embed="rId2"/>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pic>
          <p:nvPicPr>
            <p:cNvPr name="Picture 3" id="3"/>
            <p:cNvPicPr>
              <a:picLocks noChangeAspect="true"/>
            </p:cNvPicPr>
            <p:nvPr/>
          </p:nvPicPr>
          <p:blipFill>
            <a:blip r:embed="rId2">
              <a:alphaModFix amt="47000"/>
            </a:blip>
            <a:srcRect l="4444" t="0" r="4444" b="0"/>
            <a:stretch>
              <a:fillRect/>
            </a:stretch>
          </p:blipFill>
          <p:spPr>
            <a:xfrm flipH="false" flipV="false">
              <a:off x="0" y="0"/>
              <a:ext cx="24384000" cy="13716000"/>
            </a:xfrm>
            <a:prstGeom prst="rect">
              <a:avLst/>
            </a:prstGeom>
          </p:spPr>
        </p:pic>
      </p:grpSp>
      <p:sp>
        <p:nvSpPr>
          <p:cNvPr name="Freeform 4" id="4"/>
          <p:cNvSpPr/>
          <p:nvPr/>
        </p:nvSpPr>
        <p:spPr>
          <a:xfrm flipH="false" flipV="false" rot="0">
            <a:off x="765605" y="677482"/>
            <a:ext cx="5607905" cy="4114800"/>
          </a:xfrm>
          <a:custGeom>
            <a:avLst/>
            <a:gdLst/>
            <a:ahLst/>
            <a:cxnLst/>
            <a:rect r="r" b="b" t="t" l="l"/>
            <a:pathLst>
              <a:path h="4114800" w="5607905">
                <a:moveTo>
                  <a:pt x="0" y="0"/>
                </a:moveTo>
                <a:lnTo>
                  <a:pt x="5607905" y="0"/>
                </a:lnTo>
                <a:lnTo>
                  <a:pt x="560790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7675684" y="1698276"/>
            <a:ext cx="10018482" cy="3600462"/>
          </a:xfrm>
          <a:prstGeom prst="rect">
            <a:avLst/>
          </a:prstGeom>
        </p:spPr>
        <p:txBody>
          <a:bodyPr anchor="t" rtlCol="false" tIns="0" lIns="0" bIns="0" rIns="0">
            <a:spAutoFit/>
          </a:bodyPr>
          <a:lstStyle/>
          <a:p>
            <a:pPr algn="ctr">
              <a:lnSpc>
                <a:spcPts val="6750"/>
              </a:lnSpc>
              <a:spcBef>
                <a:spcPct val="0"/>
              </a:spcBef>
            </a:pPr>
            <a:r>
              <a:rPr lang="en-US" b="true" sz="6750">
                <a:solidFill>
                  <a:srgbClr val="000000"/>
                </a:solidFill>
                <a:latin typeface="Gill Sans Bold"/>
                <a:ea typeface="Gill Sans Bold"/>
                <a:cs typeface="Gill Sans Bold"/>
                <a:sym typeface="Gill Sans Bold"/>
              </a:rPr>
              <a:t>Please join us now for music from Vanessa, festivities, and refreshments. </a:t>
            </a:r>
          </a:p>
        </p:txBody>
      </p:sp>
      <p:sp>
        <p:nvSpPr>
          <p:cNvPr name="TextBox 6" id="6"/>
          <p:cNvSpPr txBox="true"/>
          <p:nvPr/>
        </p:nvSpPr>
        <p:spPr>
          <a:xfrm rot="0">
            <a:off x="0" y="5657838"/>
            <a:ext cx="18288000" cy="3600462"/>
          </a:xfrm>
          <a:prstGeom prst="rect">
            <a:avLst/>
          </a:prstGeom>
        </p:spPr>
        <p:txBody>
          <a:bodyPr anchor="t" rtlCol="false" tIns="0" lIns="0" bIns="0" rIns="0">
            <a:spAutoFit/>
          </a:bodyPr>
          <a:lstStyle/>
          <a:p>
            <a:pPr algn="ctr">
              <a:lnSpc>
                <a:spcPts val="6750"/>
              </a:lnSpc>
              <a:spcBef>
                <a:spcPct val="0"/>
              </a:spcBef>
            </a:pPr>
            <a:r>
              <a:rPr lang="en-US" b="true" sz="6750">
                <a:solidFill>
                  <a:srgbClr val="000000"/>
                </a:solidFill>
                <a:latin typeface="Gill Sans Bold"/>
                <a:ea typeface="Gill Sans Bold"/>
                <a:cs typeface="Gill Sans Bold"/>
                <a:sym typeface="Gill Sans Bold"/>
              </a:rPr>
              <a:t> If you are interested in joining a subgroup, volunteering, or have any questions please speak to a director or email fep@fdean.gov.uk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573611" y="1273074"/>
            <a:ext cx="14891753" cy="8858008"/>
          </a:xfrm>
          <a:prstGeom prst="rect">
            <a:avLst/>
          </a:prstGeom>
        </p:spPr>
        <p:txBody>
          <a:bodyPr anchor="t" rtlCol="false" tIns="0" lIns="0" bIns="0" rIns="0">
            <a:spAutoFit/>
          </a:bodyPr>
          <a:lstStyle/>
          <a:p>
            <a:pPr algn="l">
              <a:lnSpc>
                <a:spcPts val="5439"/>
              </a:lnSpc>
            </a:pPr>
          </a:p>
          <a:p>
            <a:pPr algn="l">
              <a:lnSpc>
                <a:spcPts val="5439"/>
              </a:lnSpc>
            </a:pPr>
            <a:r>
              <a:rPr lang="en-US" sz="3399">
                <a:solidFill>
                  <a:srgbClr val="000000"/>
                </a:solidFill>
                <a:latin typeface="Gill Sans Light"/>
                <a:ea typeface="Gill Sans Light"/>
                <a:cs typeface="Gill Sans Light"/>
                <a:sym typeface="Gill Sans Light"/>
              </a:rPr>
              <a:t>1. Welcome &amp; announcements </a:t>
            </a:r>
            <a:r>
              <a:rPr lang="en-US" sz="3399" i="true">
                <a:solidFill>
                  <a:srgbClr val="000000"/>
                </a:solidFill>
                <a:latin typeface="Gill Sans Light Italics"/>
                <a:ea typeface="Gill Sans Light Italics"/>
                <a:cs typeface="Gill Sans Light Italics"/>
                <a:sym typeface="Gill Sans Light Italics"/>
              </a:rPr>
              <a:t>(Ian Mean)</a:t>
            </a:r>
          </a:p>
          <a:p>
            <a:pPr algn="l">
              <a:lnSpc>
                <a:spcPts val="5439"/>
              </a:lnSpc>
            </a:pPr>
            <a:r>
              <a:rPr lang="en-US" sz="3399">
                <a:solidFill>
                  <a:srgbClr val="000000"/>
                </a:solidFill>
                <a:latin typeface="Gill Sans Light"/>
                <a:ea typeface="Gill Sans Light"/>
                <a:cs typeface="Gill Sans Light"/>
                <a:sym typeface="Gill Sans Light"/>
              </a:rPr>
              <a:t>2. FEP Board governance &amp; finances </a:t>
            </a:r>
            <a:r>
              <a:rPr lang="en-US" sz="3399" i="true">
                <a:solidFill>
                  <a:srgbClr val="000000"/>
                </a:solidFill>
                <a:latin typeface="Gill Sans Light Italics"/>
                <a:ea typeface="Gill Sans Light Italics"/>
                <a:cs typeface="Gill Sans Light Italics"/>
                <a:sym typeface="Gill Sans Light Italics"/>
              </a:rPr>
              <a:t>(Natalie King)</a:t>
            </a:r>
          </a:p>
          <a:p>
            <a:pPr algn="l">
              <a:lnSpc>
                <a:spcPts val="5439"/>
              </a:lnSpc>
            </a:pPr>
            <a:r>
              <a:rPr lang="en-US" sz="3399">
                <a:solidFill>
                  <a:srgbClr val="000000"/>
                </a:solidFill>
                <a:latin typeface="Gill Sans Light"/>
                <a:ea typeface="Gill Sans Light"/>
                <a:cs typeface="Gill Sans Light"/>
                <a:sym typeface="Gill Sans Light"/>
              </a:rPr>
              <a:t>3. Education and Skills subgroup </a:t>
            </a:r>
            <a:r>
              <a:rPr lang="en-US" sz="3399" i="true">
                <a:solidFill>
                  <a:srgbClr val="000000"/>
                </a:solidFill>
                <a:latin typeface="Gill Sans Light Italics"/>
                <a:ea typeface="Gill Sans Light Italics"/>
                <a:cs typeface="Gill Sans Light Italics"/>
                <a:sym typeface="Gill Sans Light Italics"/>
              </a:rPr>
              <a:t>(Rob Pickup)</a:t>
            </a:r>
          </a:p>
          <a:p>
            <a:pPr algn="l">
              <a:lnSpc>
                <a:spcPts val="5439"/>
              </a:lnSpc>
            </a:pPr>
            <a:r>
              <a:rPr lang="en-US" sz="3399">
                <a:solidFill>
                  <a:srgbClr val="000000"/>
                </a:solidFill>
                <a:latin typeface="Gill Sans Light"/>
                <a:ea typeface="Gill Sans Light"/>
                <a:cs typeface="Gill Sans Light"/>
                <a:sym typeface="Gill Sans Light"/>
              </a:rPr>
              <a:t>4. Net Zero &amp; Climate Action subgroup and Climate Charter update </a:t>
            </a:r>
            <a:r>
              <a:rPr lang="en-US" sz="3399" i="true">
                <a:solidFill>
                  <a:srgbClr val="000000"/>
                </a:solidFill>
                <a:latin typeface="Gill Sans Light Italics"/>
                <a:ea typeface="Gill Sans Light Italics"/>
                <a:cs typeface="Gill Sans Light Italics"/>
                <a:sym typeface="Gill Sans Light Italics"/>
              </a:rPr>
              <a:t>(Sally Adcock)</a:t>
            </a:r>
          </a:p>
          <a:p>
            <a:pPr algn="l">
              <a:lnSpc>
                <a:spcPts val="5439"/>
              </a:lnSpc>
            </a:pPr>
            <a:r>
              <a:rPr lang="en-US" sz="3399">
                <a:solidFill>
                  <a:srgbClr val="000000"/>
                </a:solidFill>
                <a:latin typeface="Gill Sans Light"/>
                <a:ea typeface="Gill Sans Light"/>
                <a:cs typeface="Gill Sans Light"/>
                <a:sym typeface="Gill Sans Light"/>
              </a:rPr>
              <a:t>5. Celebrating Success project </a:t>
            </a:r>
            <a:r>
              <a:rPr lang="en-US" sz="3399" i="true">
                <a:solidFill>
                  <a:srgbClr val="000000"/>
                </a:solidFill>
                <a:latin typeface="Gill Sans Light Italics"/>
                <a:ea typeface="Gill Sans Light Italics"/>
                <a:cs typeface="Gill Sans Light Italics"/>
                <a:sym typeface="Gill Sans Light Italics"/>
              </a:rPr>
              <a:t>(Ian Mean)</a:t>
            </a:r>
          </a:p>
          <a:p>
            <a:pPr algn="l">
              <a:lnSpc>
                <a:spcPts val="5439"/>
              </a:lnSpc>
            </a:pPr>
            <a:r>
              <a:rPr lang="en-US" sz="3399">
                <a:solidFill>
                  <a:srgbClr val="000000"/>
                </a:solidFill>
                <a:latin typeface="Gill Sans Light"/>
                <a:ea typeface="Gill Sans Light"/>
                <a:cs typeface="Gill Sans Light"/>
                <a:sym typeface="Gill Sans Light"/>
              </a:rPr>
              <a:t>6. Announcements end. </a:t>
            </a:r>
          </a:p>
          <a:p>
            <a:pPr algn="l">
              <a:lnSpc>
                <a:spcPts val="5439"/>
              </a:lnSpc>
            </a:pPr>
          </a:p>
          <a:p>
            <a:pPr algn="l">
              <a:lnSpc>
                <a:spcPts val="5439"/>
              </a:lnSpc>
            </a:pPr>
            <a:r>
              <a:rPr lang="en-US" sz="3399">
                <a:solidFill>
                  <a:srgbClr val="000000"/>
                </a:solidFill>
                <a:latin typeface="Gill Sans Light"/>
                <a:ea typeface="Gill Sans Light"/>
                <a:cs typeface="Gill Sans Light"/>
                <a:sym typeface="Gill Sans Light"/>
              </a:rPr>
              <a:t>Attendees </a:t>
            </a:r>
            <a:r>
              <a:rPr lang="en-US" sz="3399">
                <a:solidFill>
                  <a:srgbClr val="000000"/>
                </a:solidFill>
                <a:latin typeface="Gill Sans Light"/>
                <a:ea typeface="Gill Sans Light"/>
                <a:cs typeface="Gill Sans Light"/>
                <a:sym typeface="Gill Sans Light"/>
              </a:rPr>
              <a:t>are invited to stay for the rest of the evening and enjoy festive refreshments and networking.</a:t>
            </a:r>
          </a:p>
          <a:p>
            <a:pPr algn="l">
              <a:lnSpc>
                <a:spcPts val="5439"/>
              </a:lnSpc>
            </a:pPr>
          </a:p>
          <a:p>
            <a:pPr algn="l">
              <a:lnSpc>
                <a:spcPts val="5439"/>
              </a:lnSpc>
            </a:pPr>
            <a:r>
              <a:rPr lang="en-US" sz="3399">
                <a:solidFill>
                  <a:srgbClr val="000000"/>
                </a:solidFill>
                <a:latin typeface="Gill Sans Light"/>
                <a:ea typeface="Gill Sans Light"/>
                <a:cs typeface="Gill Sans Light"/>
                <a:sym typeface="Gill Sans Light"/>
              </a:rPr>
              <a:t>Meeting close at 18:30</a:t>
            </a:r>
          </a:p>
          <a:p>
            <a:pPr algn="l">
              <a:lnSpc>
                <a:spcPts val="4463"/>
              </a:lnSpc>
            </a:pPr>
          </a:p>
        </p:txBody>
      </p:sp>
      <p:sp>
        <p:nvSpPr>
          <p:cNvPr name="TextBox 3" id="3"/>
          <p:cNvSpPr txBox="true"/>
          <p:nvPr/>
        </p:nvSpPr>
        <p:spPr>
          <a:xfrm rot="0">
            <a:off x="573611" y="165100"/>
            <a:ext cx="8616255" cy="1593218"/>
          </a:xfrm>
          <a:prstGeom prst="rect">
            <a:avLst/>
          </a:prstGeom>
        </p:spPr>
        <p:txBody>
          <a:bodyPr anchor="t" rtlCol="false" tIns="0" lIns="0" bIns="0" rIns="0">
            <a:spAutoFit/>
          </a:bodyPr>
          <a:lstStyle/>
          <a:p>
            <a:pPr algn="ctr">
              <a:lnSpc>
                <a:spcPts val="11439"/>
              </a:lnSpc>
              <a:spcBef>
                <a:spcPct val="0"/>
              </a:spcBef>
            </a:pPr>
            <a:r>
              <a:rPr lang="en-US" b="true" sz="8799">
                <a:solidFill>
                  <a:srgbClr val="000000"/>
                </a:solidFill>
                <a:latin typeface="Gill Sans Bold"/>
                <a:ea typeface="Gill Sans Bold"/>
                <a:cs typeface="Gill Sans Bold"/>
                <a:sym typeface="Gill Sans Bold"/>
              </a:rPr>
              <a:t>On the agenda...</a:t>
            </a:r>
          </a:p>
        </p:txBody>
      </p:sp>
      <p:sp>
        <p:nvSpPr>
          <p:cNvPr name="Freeform 4" id="4"/>
          <p:cNvSpPr/>
          <p:nvPr/>
        </p:nvSpPr>
        <p:spPr>
          <a:xfrm flipH="false" flipV="false" rot="0">
            <a:off x="15752127" y="-688460"/>
            <a:ext cx="2535873" cy="11663921"/>
          </a:xfrm>
          <a:custGeom>
            <a:avLst/>
            <a:gdLst/>
            <a:ahLst/>
            <a:cxnLst/>
            <a:rect r="r" b="b" t="t" l="l"/>
            <a:pathLst>
              <a:path h="11663921" w="2535873">
                <a:moveTo>
                  <a:pt x="0" y="0"/>
                </a:moveTo>
                <a:lnTo>
                  <a:pt x="2535873" y="0"/>
                </a:lnTo>
                <a:lnTo>
                  <a:pt x="2535873" y="11663920"/>
                </a:lnTo>
                <a:lnTo>
                  <a:pt x="0" y="11663920"/>
                </a:lnTo>
                <a:lnTo>
                  <a:pt x="0" y="0"/>
                </a:lnTo>
                <a:close/>
              </a:path>
            </a:pathLst>
          </a:custGeom>
          <a:blipFill>
            <a:blip r:embed="rId2">
              <a:alphaModFix amt="61000"/>
            </a:blip>
            <a:stretch>
              <a:fillRect l="-449471"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251670" y="449505"/>
            <a:ext cx="11809809" cy="3239770"/>
          </a:xfrm>
          <a:prstGeom prst="rect">
            <a:avLst/>
          </a:prstGeom>
        </p:spPr>
        <p:txBody>
          <a:bodyPr anchor="t" rtlCol="false" tIns="0" lIns="0" bIns="0" rIns="0">
            <a:spAutoFit/>
          </a:bodyPr>
          <a:lstStyle/>
          <a:p>
            <a:pPr algn="l">
              <a:lnSpc>
                <a:spcPts val="8840"/>
              </a:lnSpc>
            </a:pPr>
            <a:r>
              <a:rPr lang="en-US" sz="6800" b="true">
                <a:solidFill>
                  <a:srgbClr val="000000"/>
                </a:solidFill>
                <a:latin typeface="Gill Sans Bold"/>
                <a:ea typeface="Gill Sans Bold"/>
                <a:cs typeface="Gill Sans Bold"/>
                <a:sym typeface="Gill Sans Bold"/>
              </a:rPr>
              <a:t>Welcome &amp; announcements</a:t>
            </a:r>
            <a:r>
              <a:rPr lang="en-US" sz="6800" b="true">
                <a:solidFill>
                  <a:srgbClr val="000000"/>
                </a:solidFill>
                <a:latin typeface="Gill Sans Bold"/>
                <a:ea typeface="Gill Sans Bold"/>
                <a:cs typeface="Gill Sans Bold"/>
                <a:sym typeface="Gill Sans Bold"/>
              </a:rPr>
              <a:t> </a:t>
            </a:r>
          </a:p>
          <a:p>
            <a:pPr algn="l">
              <a:lnSpc>
                <a:spcPts val="5590"/>
              </a:lnSpc>
            </a:pPr>
            <a:r>
              <a:rPr lang="en-US" sz="4300" i="true">
                <a:solidFill>
                  <a:srgbClr val="000000"/>
                </a:solidFill>
                <a:latin typeface="Gill Sans Light Italics"/>
                <a:ea typeface="Gill Sans Light Italics"/>
                <a:cs typeface="Gill Sans Light Italics"/>
                <a:sym typeface="Gill Sans Light Italics"/>
              </a:rPr>
              <a:t>(Ian Mean MBE, FEP Director)</a:t>
            </a:r>
          </a:p>
          <a:p>
            <a:pPr algn="ctr">
              <a:lnSpc>
                <a:spcPts val="10399"/>
              </a:lnSpc>
              <a:spcBef>
                <a:spcPct val="0"/>
              </a:spcBef>
            </a:pPr>
          </a:p>
        </p:txBody>
      </p:sp>
      <p:sp>
        <p:nvSpPr>
          <p:cNvPr name="TextBox 3" id="3"/>
          <p:cNvSpPr txBox="true"/>
          <p:nvPr/>
        </p:nvSpPr>
        <p:spPr>
          <a:xfrm rot="0">
            <a:off x="-203558" y="2514346"/>
            <a:ext cx="15960055" cy="6743954"/>
          </a:xfrm>
          <a:prstGeom prst="rect">
            <a:avLst/>
          </a:prstGeom>
        </p:spPr>
        <p:txBody>
          <a:bodyPr anchor="t" rtlCol="false" tIns="0" lIns="0" bIns="0" rIns="0">
            <a:spAutoFit/>
          </a:bodyPr>
          <a:lstStyle/>
          <a:p>
            <a:pPr algn="l" marL="820419" indent="-410209" lvl="1">
              <a:lnSpc>
                <a:spcPts val="7105"/>
              </a:lnSpc>
              <a:buFont typeface="Arial"/>
              <a:buChar char="•"/>
            </a:pPr>
            <a:r>
              <a:rPr lang="en-US" sz="3799" spc="106">
                <a:solidFill>
                  <a:srgbClr val="000000"/>
                </a:solidFill>
                <a:latin typeface="Gill Sans Light"/>
                <a:ea typeface="Gill Sans Light"/>
                <a:cs typeface="Gill Sans Light"/>
                <a:sym typeface="Gill Sans Light"/>
              </a:rPr>
              <a:t>General housekeeping </a:t>
            </a:r>
          </a:p>
          <a:p>
            <a:pPr algn="l" marL="820419" indent="-410209" lvl="1">
              <a:lnSpc>
                <a:spcPts val="7105"/>
              </a:lnSpc>
              <a:buFont typeface="Arial"/>
              <a:buChar char="•"/>
            </a:pPr>
            <a:r>
              <a:rPr lang="en-US" sz="3799" spc="106">
                <a:solidFill>
                  <a:srgbClr val="000000"/>
                </a:solidFill>
                <a:latin typeface="Gill Sans Light"/>
                <a:ea typeface="Gill Sans Light"/>
                <a:cs typeface="Gill Sans Light"/>
                <a:sym typeface="Gill Sans Light"/>
              </a:rPr>
              <a:t>About the Forest Economic Partnership </a:t>
            </a:r>
          </a:p>
          <a:p>
            <a:pPr algn="l" marL="820419" indent="-410209" lvl="1">
              <a:lnSpc>
                <a:spcPts val="7105"/>
              </a:lnSpc>
              <a:buFont typeface="Arial"/>
              <a:buChar char="•"/>
            </a:pPr>
            <a:r>
              <a:rPr lang="en-US" sz="3799" spc="106">
                <a:solidFill>
                  <a:srgbClr val="000000"/>
                </a:solidFill>
                <a:latin typeface="Gill Sans Light"/>
                <a:ea typeface="Gill Sans Light"/>
                <a:cs typeface="Gill Sans Light"/>
                <a:sym typeface="Gill Sans Light"/>
              </a:rPr>
              <a:t>Tonight’s meeting will begin with an update on recent FEP activity, then please feel free to stay for networking, mulled apple juice and mince pies. There will also be a talented singer from The Music Works joining us.</a:t>
            </a:r>
          </a:p>
          <a:p>
            <a:pPr algn="l" marL="820419" indent="-410209" lvl="1">
              <a:lnSpc>
                <a:spcPts val="7105"/>
              </a:lnSpc>
              <a:buFont typeface="Arial"/>
              <a:buChar char="•"/>
            </a:pPr>
            <a:r>
              <a:rPr lang="en-US" sz="3799" spc="106">
                <a:solidFill>
                  <a:srgbClr val="000000"/>
                </a:solidFill>
                <a:latin typeface="Gill Sans Light"/>
                <a:ea typeface="Gill Sans Light"/>
                <a:cs typeface="Gill Sans Light"/>
                <a:sym typeface="Gill Sans Light"/>
              </a:rPr>
              <a:t>Thanks and acknowledgements </a:t>
            </a:r>
          </a:p>
          <a:p>
            <a:pPr algn="l">
              <a:lnSpc>
                <a:spcPts val="5797"/>
              </a:lnSpc>
            </a:pPr>
          </a:p>
          <a:p>
            <a:pPr algn="l">
              <a:lnSpc>
                <a:spcPts val="3900"/>
              </a:lnSpc>
            </a:pPr>
          </a:p>
        </p:txBody>
      </p:sp>
      <p:sp>
        <p:nvSpPr>
          <p:cNvPr name="Freeform 4" id="4"/>
          <p:cNvSpPr/>
          <p:nvPr/>
        </p:nvSpPr>
        <p:spPr>
          <a:xfrm flipH="false" flipV="false" rot="0">
            <a:off x="15752127" y="-688460"/>
            <a:ext cx="2535873" cy="11663921"/>
          </a:xfrm>
          <a:custGeom>
            <a:avLst/>
            <a:gdLst/>
            <a:ahLst/>
            <a:cxnLst/>
            <a:rect r="r" b="b" t="t" l="l"/>
            <a:pathLst>
              <a:path h="11663921" w="2535873">
                <a:moveTo>
                  <a:pt x="0" y="0"/>
                </a:moveTo>
                <a:lnTo>
                  <a:pt x="2535873" y="0"/>
                </a:lnTo>
                <a:lnTo>
                  <a:pt x="2535873" y="11663920"/>
                </a:lnTo>
                <a:lnTo>
                  <a:pt x="0" y="11663920"/>
                </a:lnTo>
                <a:lnTo>
                  <a:pt x="0" y="0"/>
                </a:lnTo>
                <a:close/>
              </a:path>
            </a:pathLst>
          </a:custGeom>
          <a:blipFill>
            <a:blip r:embed="rId2">
              <a:alphaModFix amt="61000"/>
            </a:blip>
            <a:stretch>
              <a:fillRect l="-449471"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128744" y="196887"/>
            <a:ext cx="18830099" cy="10287000"/>
          </a:xfrm>
          <a:custGeom>
            <a:avLst/>
            <a:gdLst/>
            <a:ahLst/>
            <a:cxnLst/>
            <a:rect r="r" b="b" t="t" l="l"/>
            <a:pathLst>
              <a:path h="10287000" w="18830099">
                <a:moveTo>
                  <a:pt x="0" y="0"/>
                </a:moveTo>
                <a:lnTo>
                  <a:pt x="18830100" y="0"/>
                </a:lnTo>
                <a:lnTo>
                  <a:pt x="18830100" y="10287000"/>
                </a:lnTo>
                <a:lnTo>
                  <a:pt x="0" y="10287000"/>
                </a:lnTo>
                <a:lnTo>
                  <a:pt x="0" y="0"/>
                </a:lnTo>
                <a:close/>
              </a:path>
            </a:pathLst>
          </a:custGeom>
          <a:blipFill>
            <a:blip r:embed="rId2">
              <a:alphaModFix amt="8999"/>
            </a:blip>
            <a:stretch>
              <a:fillRect l="0" t="-15269" r="0" b="-22016"/>
            </a:stretch>
          </a:blipFill>
        </p:spPr>
      </p:sp>
      <p:sp>
        <p:nvSpPr>
          <p:cNvPr name="TextBox 3" id="3"/>
          <p:cNvSpPr txBox="true"/>
          <p:nvPr/>
        </p:nvSpPr>
        <p:spPr>
          <a:xfrm rot="0">
            <a:off x="526596" y="612628"/>
            <a:ext cx="12095539" cy="1698638"/>
          </a:xfrm>
          <a:prstGeom prst="rect">
            <a:avLst/>
          </a:prstGeom>
        </p:spPr>
        <p:txBody>
          <a:bodyPr anchor="t" rtlCol="false" tIns="0" lIns="0" bIns="0" rIns="0">
            <a:spAutoFit/>
          </a:bodyPr>
          <a:lstStyle/>
          <a:p>
            <a:pPr algn="l">
              <a:lnSpc>
                <a:spcPts val="5350"/>
              </a:lnSpc>
            </a:pPr>
            <a:r>
              <a:rPr lang="en-US" sz="5350" b="true">
                <a:solidFill>
                  <a:srgbClr val="000000"/>
                </a:solidFill>
                <a:latin typeface="Gill Sans Bold"/>
                <a:ea typeface="Gill Sans Bold"/>
                <a:cs typeface="Gill Sans Bold"/>
                <a:sym typeface="Gill Sans Bold"/>
              </a:rPr>
              <a:t>FEP Governance </a:t>
            </a:r>
          </a:p>
          <a:p>
            <a:pPr algn="l">
              <a:lnSpc>
                <a:spcPts val="4050"/>
              </a:lnSpc>
            </a:pPr>
            <a:r>
              <a:rPr lang="en-US" sz="4050">
                <a:solidFill>
                  <a:srgbClr val="000000"/>
                </a:solidFill>
                <a:latin typeface="Gill Sans Light"/>
                <a:ea typeface="Gill Sans Light"/>
                <a:cs typeface="Gill Sans Light"/>
                <a:sym typeface="Gill Sans Light"/>
              </a:rPr>
              <a:t>(</a:t>
            </a:r>
            <a:r>
              <a:rPr lang="en-US" sz="4050" i="true">
                <a:solidFill>
                  <a:srgbClr val="000000"/>
                </a:solidFill>
                <a:latin typeface="Gill Sans Light Italics"/>
                <a:ea typeface="Gill Sans Light Italics"/>
                <a:cs typeface="Gill Sans Light Italics"/>
                <a:sym typeface="Gill Sans Light Italics"/>
              </a:rPr>
              <a:t>Natalie King, Managing Director of AccXel and FEP Director)</a:t>
            </a:r>
          </a:p>
          <a:p>
            <a:pPr algn="ctr">
              <a:lnSpc>
                <a:spcPts val="3150"/>
              </a:lnSpc>
              <a:spcBef>
                <a:spcPct val="0"/>
              </a:spcBef>
            </a:pPr>
          </a:p>
        </p:txBody>
      </p:sp>
      <p:sp>
        <p:nvSpPr>
          <p:cNvPr name="TextBox 4" id="4"/>
          <p:cNvSpPr txBox="true"/>
          <p:nvPr/>
        </p:nvSpPr>
        <p:spPr>
          <a:xfrm rot="0">
            <a:off x="526596" y="2301741"/>
            <a:ext cx="17234808" cy="7861366"/>
          </a:xfrm>
          <a:prstGeom prst="rect">
            <a:avLst/>
          </a:prstGeom>
        </p:spPr>
        <p:txBody>
          <a:bodyPr anchor="t" rtlCol="false" tIns="0" lIns="0" bIns="0" rIns="0">
            <a:spAutoFit/>
          </a:bodyPr>
          <a:lstStyle/>
          <a:p>
            <a:pPr algn="l">
              <a:lnSpc>
                <a:spcPts val="3911"/>
              </a:lnSpc>
            </a:pPr>
            <a:r>
              <a:rPr lang="en-US" sz="3911">
                <a:solidFill>
                  <a:srgbClr val="000000"/>
                </a:solidFill>
                <a:latin typeface="Gill Sans Light"/>
                <a:ea typeface="Gill Sans Light"/>
                <a:cs typeface="Gill Sans Light"/>
                <a:sym typeface="Gill Sans Light"/>
              </a:rPr>
              <a:t>FEP is run by volunteers and local business leaders who offer their expertise and time for the sole benefit of improving the economy in the Forest of Dean. </a:t>
            </a:r>
          </a:p>
          <a:p>
            <a:pPr algn="l">
              <a:lnSpc>
                <a:spcPts val="3911"/>
              </a:lnSpc>
            </a:pPr>
          </a:p>
          <a:p>
            <a:pPr algn="l">
              <a:lnSpc>
                <a:spcPts val="3911"/>
              </a:lnSpc>
            </a:pPr>
            <a:r>
              <a:rPr lang="en-US" sz="3911">
                <a:solidFill>
                  <a:srgbClr val="000000"/>
                </a:solidFill>
                <a:latin typeface="Gill Sans Light"/>
                <a:ea typeface="Gill Sans Light"/>
                <a:cs typeface="Gill Sans Light"/>
                <a:sym typeface="Gill Sans Light"/>
              </a:rPr>
              <a:t>The FEP Board of Directors has a total of 9 members with representatives of education, private business and the district Council. The Board is Chaired by Neill Ricketts and Cllr Johnathan Lane, Forest of Dean District Council Cabinet Member for Economy, serves as vice-Chair. </a:t>
            </a:r>
          </a:p>
          <a:p>
            <a:pPr algn="l">
              <a:lnSpc>
                <a:spcPts val="3911"/>
              </a:lnSpc>
            </a:pPr>
          </a:p>
          <a:p>
            <a:pPr algn="l">
              <a:lnSpc>
                <a:spcPts val="3911"/>
              </a:lnSpc>
            </a:pPr>
            <a:r>
              <a:rPr lang="en-US" sz="3911">
                <a:solidFill>
                  <a:srgbClr val="000000"/>
                </a:solidFill>
                <a:latin typeface="Gill Sans Light"/>
                <a:ea typeface="Gill Sans Light"/>
                <a:cs typeface="Gill Sans Light"/>
                <a:sym typeface="Gill Sans Light"/>
              </a:rPr>
              <a:t>Anyone is welcome to become a stakeholder, attend meetings, nominate themselves as a director, or join a subgroup. We currently have space for 3 Directors.</a:t>
            </a:r>
          </a:p>
          <a:p>
            <a:pPr algn="l">
              <a:lnSpc>
                <a:spcPts val="3911"/>
              </a:lnSpc>
            </a:pPr>
          </a:p>
          <a:p>
            <a:pPr algn="l">
              <a:lnSpc>
                <a:spcPts val="3911"/>
              </a:lnSpc>
            </a:pPr>
            <a:r>
              <a:rPr lang="en-US" sz="3911">
                <a:solidFill>
                  <a:srgbClr val="000000"/>
                </a:solidFill>
                <a:latin typeface="Gill Sans Light"/>
                <a:ea typeface="Gill Sans Light"/>
                <a:cs typeface="Gill Sans Light"/>
                <a:sym typeface="Gill Sans Light"/>
              </a:rPr>
              <a:t>The FEP has 2 active subgroups, Education &amp; Skills and Net Zero &amp; Climate Action, and past subgroups have focused on transport and digital connectivity in the FoD. We will be sharing updates on our subgroup activity later. </a:t>
            </a:r>
          </a:p>
          <a:p>
            <a:pPr algn="l">
              <a:lnSpc>
                <a:spcPts val="3911"/>
              </a:lnSpc>
            </a:pPr>
          </a:p>
          <a:p>
            <a:pPr algn="ctr">
              <a:lnSpc>
                <a:spcPts val="2545"/>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55638" y="237944"/>
            <a:ext cx="17776723" cy="10049056"/>
            <a:chOff x="0" y="0"/>
            <a:chExt cx="23702298" cy="13398741"/>
          </a:xfrm>
        </p:grpSpPr>
        <p:grpSp>
          <p:nvGrpSpPr>
            <p:cNvPr name="Group 3" id="3"/>
            <p:cNvGrpSpPr/>
            <p:nvPr/>
          </p:nvGrpSpPr>
          <p:grpSpPr>
            <a:xfrm rot="0">
              <a:off x="171839" y="5569991"/>
              <a:ext cx="4114800" cy="1402309"/>
              <a:chOff x="0" y="0"/>
              <a:chExt cx="812800" cy="276999"/>
            </a:xfrm>
          </p:grpSpPr>
          <p:sp>
            <p:nvSpPr>
              <p:cNvPr name="Freeform 4" id="4"/>
              <p:cNvSpPr/>
              <p:nvPr/>
            </p:nvSpPr>
            <p:spPr>
              <a:xfrm flipH="false" flipV="false" rot="0">
                <a:off x="0" y="0"/>
                <a:ext cx="812800" cy="276999"/>
              </a:xfrm>
              <a:custGeom>
                <a:avLst/>
                <a:gdLst/>
                <a:ahLst/>
                <a:cxnLst/>
                <a:rect r="r" b="b" t="t" l="l"/>
                <a:pathLst>
                  <a:path h="276999" w="812800">
                    <a:moveTo>
                      <a:pt x="0" y="0"/>
                    </a:moveTo>
                    <a:lnTo>
                      <a:pt x="812800" y="0"/>
                    </a:lnTo>
                    <a:lnTo>
                      <a:pt x="812800" y="276999"/>
                    </a:lnTo>
                    <a:lnTo>
                      <a:pt x="0" y="276999"/>
                    </a:lnTo>
                    <a:close/>
                  </a:path>
                </a:pathLst>
              </a:custGeom>
              <a:solidFill>
                <a:srgbClr val="FFFFFF"/>
              </a:solidFill>
              <a:ln cap="sq">
                <a:noFill/>
                <a:prstDash val="solid"/>
                <a:miter/>
              </a:ln>
            </p:spPr>
          </p:sp>
          <p:sp>
            <p:nvSpPr>
              <p:cNvPr name="TextBox 5" id="5"/>
              <p:cNvSpPr txBox="true"/>
              <p:nvPr/>
            </p:nvSpPr>
            <p:spPr>
              <a:xfrm>
                <a:off x="0" y="-38100"/>
                <a:ext cx="812800" cy="315099"/>
              </a:xfrm>
              <a:prstGeom prst="rect">
                <a:avLst/>
              </a:prstGeom>
            </p:spPr>
            <p:txBody>
              <a:bodyPr anchor="ctr" rtlCol="false" tIns="50800" lIns="50800" bIns="50800" rIns="50800"/>
              <a:lstStyle/>
              <a:p>
                <a:pPr algn="ctr">
                  <a:lnSpc>
                    <a:spcPts val="3035"/>
                  </a:lnSpc>
                </a:pPr>
              </a:p>
            </p:txBody>
          </p:sp>
        </p:grpSp>
        <p:grpSp>
          <p:nvGrpSpPr>
            <p:cNvPr name="Group 6" id="6"/>
            <p:cNvGrpSpPr/>
            <p:nvPr/>
          </p:nvGrpSpPr>
          <p:grpSpPr>
            <a:xfrm rot="0">
              <a:off x="4901355" y="5496534"/>
              <a:ext cx="4114800" cy="1202436"/>
              <a:chOff x="0" y="0"/>
              <a:chExt cx="812800" cy="237518"/>
            </a:xfrm>
          </p:grpSpPr>
          <p:sp>
            <p:nvSpPr>
              <p:cNvPr name="Freeform 7" id="7"/>
              <p:cNvSpPr/>
              <p:nvPr/>
            </p:nvSpPr>
            <p:spPr>
              <a:xfrm flipH="false" flipV="false" rot="0">
                <a:off x="0" y="0"/>
                <a:ext cx="812800" cy="237518"/>
              </a:xfrm>
              <a:custGeom>
                <a:avLst/>
                <a:gdLst/>
                <a:ahLst/>
                <a:cxnLst/>
                <a:rect r="r" b="b" t="t" l="l"/>
                <a:pathLst>
                  <a:path h="237518" w="812800">
                    <a:moveTo>
                      <a:pt x="0" y="0"/>
                    </a:moveTo>
                    <a:lnTo>
                      <a:pt x="812800" y="0"/>
                    </a:lnTo>
                    <a:lnTo>
                      <a:pt x="812800" y="237518"/>
                    </a:lnTo>
                    <a:lnTo>
                      <a:pt x="0" y="237518"/>
                    </a:lnTo>
                    <a:close/>
                  </a:path>
                </a:pathLst>
              </a:custGeom>
              <a:solidFill>
                <a:srgbClr val="FFFFFF"/>
              </a:solidFill>
            </p:spPr>
          </p:sp>
          <p:sp>
            <p:nvSpPr>
              <p:cNvPr name="TextBox 8" id="8"/>
              <p:cNvSpPr txBox="true"/>
              <p:nvPr/>
            </p:nvSpPr>
            <p:spPr>
              <a:xfrm>
                <a:off x="0" y="-38100"/>
                <a:ext cx="812800" cy="275618"/>
              </a:xfrm>
              <a:prstGeom prst="rect">
                <a:avLst/>
              </a:prstGeom>
            </p:spPr>
            <p:txBody>
              <a:bodyPr anchor="ctr" rtlCol="false" tIns="50800" lIns="50800" bIns="50800" rIns="50800"/>
              <a:lstStyle/>
              <a:p>
                <a:pPr algn="ctr">
                  <a:lnSpc>
                    <a:spcPts val="3035"/>
                  </a:lnSpc>
                </a:pPr>
              </a:p>
            </p:txBody>
          </p:sp>
        </p:grpSp>
        <p:grpSp>
          <p:nvGrpSpPr>
            <p:cNvPr name="Group 9" id="9"/>
            <p:cNvGrpSpPr/>
            <p:nvPr/>
          </p:nvGrpSpPr>
          <p:grpSpPr>
            <a:xfrm rot="0">
              <a:off x="9651038" y="5570369"/>
              <a:ext cx="4114800" cy="1402309"/>
              <a:chOff x="0" y="0"/>
              <a:chExt cx="812800" cy="276999"/>
            </a:xfrm>
          </p:grpSpPr>
          <p:sp>
            <p:nvSpPr>
              <p:cNvPr name="Freeform 10" id="10"/>
              <p:cNvSpPr/>
              <p:nvPr/>
            </p:nvSpPr>
            <p:spPr>
              <a:xfrm flipH="false" flipV="false" rot="0">
                <a:off x="0" y="0"/>
                <a:ext cx="812800" cy="276999"/>
              </a:xfrm>
              <a:custGeom>
                <a:avLst/>
                <a:gdLst/>
                <a:ahLst/>
                <a:cxnLst/>
                <a:rect r="r" b="b" t="t" l="l"/>
                <a:pathLst>
                  <a:path h="276999" w="812800">
                    <a:moveTo>
                      <a:pt x="0" y="0"/>
                    </a:moveTo>
                    <a:lnTo>
                      <a:pt x="812800" y="0"/>
                    </a:lnTo>
                    <a:lnTo>
                      <a:pt x="812800" y="276999"/>
                    </a:lnTo>
                    <a:lnTo>
                      <a:pt x="0" y="276999"/>
                    </a:lnTo>
                    <a:close/>
                  </a:path>
                </a:pathLst>
              </a:custGeom>
              <a:solidFill>
                <a:srgbClr val="FFFFFF"/>
              </a:solidFill>
            </p:spPr>
          </p:sp>
          <p:sp>
            <p:nvSpPr>
              <p:cNvPr name="TextBox 11" id="11"/>
              <p:cNvSpPr txBox="true"/>
              <p:nvPr/>
            </p:nvSpPr>
            <p:spPr>
              <a:xfrm>
                <a:off x="0" y="-38100"/>
                <a:ext cx="812800" cy="315099"/>
              </a:xfrm>
              <a:prstGeom prst="rect">
                <a:avLst/>
              </a:prstGeom>
            </p:spPr>
            <p:txBody>
              <a:bodyPr anchor="ctr" rtlCol="false" tIns="50800" lIns="50800" bIns="50800" rIns="50800"/>
              <a:lstStyle/>
              <a:p>
                <a:pPr algn="ctr">
                  <a:lnSpc>
                    <a:spcPts val="3035"/>
                  </a:lnSpc>
                </a:pPr>
              </a:p>
            </p:txBody>
          </p:sp>
        </p:grpSp>
        <p:grpSp>
          <p:nvGrpSpPr>
            <p:cNvPr name="Group 12" id="12"/>
            <p:cNvGrpSpPr/>
            <p:nvPr/>
          </p:nvGrpSpPr>
          <p:grpSpPr>
            <a:xfrm rot="0">
              <a:off x="14451638" y="5530024"/>
              <a:ext cx="4289145" cy="1402309"/>
              <a:chOff x="0" y="0"/>
              <a:chExt cx="847239" cy="276999"/>
            </a:xfrm>
          </p:grpSpPr>
          <p:sp>
            <p:nvSpPr>
              <p:cNvPr name="Freeform 13" id="13"/>
              <p:cNvSpPr/>
              <p:nvPr/>
            </p:nvSpPr>
            <p:spPr>
              <a:xfrm flipH="false" flipV="false" rot="0">
                <a:off x="0" y="0"/>
                <a:ext cx="847239" cy="276999"/>
              </a:xfrm>
              <a:custGeom>
                <a:avLst/>
                <a:gdLst/>
                <a:ahLst/>
                <a:cxnLst/>
                <a:rect r="r" b="b" t="t" l="l"/>
                <a:pathLst>
                  <a:path h="276999" w="847239">
                    <a:moveTo>
                      <a:pt x="0" y="0"/>
                    </a:moveTo>
                    <a:lnTo>
                      <a:pt x="847239" y="0"/>
                    </a:lnTo>
                    <a:lnTo>
                      <a:pt x="847239" y="276999"/>
                    </a:lnTo>
                    <a:lnTo>
                      <a:pt x="0" y="276999"/>
                    </a:lnTo>
                    <a:close/>
                  </a:path>
                </a:pathLst>
              </a:custGeom>
              <a:solidFill>
                <a:srgbClr val="FFFFFF"/>
              </a:solidFill>
            </p:spPr>
          </p:sp>
          <p:sp>
            <p:nvSpPr>
              <p:cNvPr name="TextBox 14" id="14"/>
              <p:cNvSpPr txBox="true"/>
              <p:nvPr/>
            </p:nvSpPr>
            <p:spPr>
              <a:xfrm>
                <a:off x="0" y="-38100"/>
                <a:ext cx="847239" cy="315099"/>
              </a:xfrm>
              <a:prstGeom prst="rect">
                <a:avLst/>
              </a:prstGeom>
            </p:spPr>
            <p:txBody>
              <a:bodyPr anchor="ctr" rtlCol="false" tIns="50800" lIns="50800" bIns="50800" rIns="50800"/>
              <a:lstStyle/>
              <a:p>
                <a:pPr algn="ctr">
                  <a:lnSpc>
                    <a:spcPts val="3035"/>
                  </a:lnSpc>
                </a:pPr>
              </a:p>
            </p:txBody>
          </p:sp>
        </p:grpSp>
        <p:grpSp>
          <p:nvGrpSpPr>
            <p:cNvPr name="Group 15" id="15"/>
            <p:cNvGrpSpPr/>
            <p:nvPr/>
          </p:nvGrpSpPr>
          <p:grpSpPr>
            <a:xfrm rot="0">
              <a:off x="74795" y="11895963"/>
              <a:ext cx="4114800" cy="1402309"/>
              <a:chOff x="0" y="0"/>
              <a:chExt cx="812800" cy="276999"/>
            </a:xfrm>
          </p:grpSpPr>
          <p:sp>
            <p:nvSpPr>
              <p:cNvPr name="Freeform 16" id="16"/>
              <p:cNvSpPr/>
              <p:nvPr/>
            </p:nvSpPr>
            <p:spPr>
              <a:xfrm flipH="false" flipV="false" rot="0">
                <a:off x="0" y="0"/>
                <a:ext cx="812800" cy="276999"/>
              </a:xfrm>
              <a:custGeom>
                <a:avLst/>
                <a:gdLst/>
                <a:ahLst/>
                <a:cxnLst/>
                <a:rect r="r" b="b" t="t" l="l"/>
                <a:pathLst>
                  <a:path h="276999" w="812800">
                    <a:moveTo>
                      <a:pt x="0" y="0"/>
                    </a:moveTo>
                    <a:lnTo>
                      <a:pt x="812800" y="0"/>
                    </a:lnTo>
                    <a:lnTo>
                      <a:pt x="812800" y="276999"/>
                    </a:lnTo>
                    <a:lnTo>
                      <a:pt x="0" y="276999"/>
                    </a:lnTo>
                    <a:close/>
                  </a:path>
                </a:pathLst>
              </a:custGeom>
              <a:solidFill>
                <a:srgbClr val="FFFFFF"/>
              </a:solidFill>
            </p:spPr>
          </p:sp>
          <p:sp>
            <p:nvSpPr>
              <p:cNvPr name="TextBox 17" id="17"/>
              <p:cNvSpPr txBox="true"/>
              <p:nvPr/>
            </p:nvSpPr>
            <p:spPr>
              <a:xfrm>
                <a:off x="0" y="-38100"/>
                <a:ext cx="812800" cy="315099"/>
              </a:xfrm>
              <a:prstGeom prst="rect">
                <a:avLst/>
              </a:prstGeom>
            </p:spPr>
            <p:txBody>
              <a:bodyPr anchor="ctr" rtlCol="false" tIns="50800" lIns="50800" bIns="50800" rIns="50800"/>
              <a:lstStyle/>
              <a:p>
                <a:pPr algn="ctr">
                  <a:lnSpc>
                    <a:spcPts val="3035"/>
                  </a:lnSpc>
                </a:pPr>
              </a:p>
            </p:txBody>
          </p:sp>
        </p:grpSp>
        <p:grpSp>
          <p:nvGrpSpPr>
            <p:cNvPr name="Group 18" id="18"/>
            <p:cNvGrpSpPr/>
            <p:nvPr/>
          </p:nvGrpSpPr>
          <p:grpSpPr>
            <a:xfrm rot="0">
              <a:off x="4901355" y="11933314"/>
              <a:ext cx="4114800" cy="1402309"/>
              <a:chOff x="0" y="0"/>
              <a:chExt cx="812800" cy="276999"/>
            </a:xfrm>
          </p:grpSpPr>
          <p:sp>
            <p:nvSpPr>
              <p:cNvPr name="Freeform 19" id="19"/>
              <p:cNvSpPr/>
              <p:nvPr/>
            </p:nvSpPr>
            <p:spPr>
              <a:xfrm flipH="false" flipV="false" rot="0">
                <a:off x="0" y="0"/>
                <a:ext cx="812800" cy="276999"/>
              </a:xfrm>
              <a:custGeom>
                <a:avLst/>
                <a:gdLst/>
                <a:ahLst/>
                <a:cxnLst/>
                <a:rect r="r" b="b" t="t" l="l"/>
                <a:pathLst>
                  <a:path h="276999" w="812800">
                    <a:moveTo>
                      <a:pt x="0" y="0"/>
                    </a:moveTo>
                    <a:lnTo>
                      <a:pt x="812800" y="0"/>
                    </a:lnTo>
                    <a:lnTo>
                      <a:pt x="812800" y="276999"/>
                    </a:lnTo>
                    <a:lnTo>
                      <a:pt x="0" y="276999"/>
                    </a:lnTo>
                    <a:close/>
                  </a:path>
                </a:pathLst>
              </a:custGeom>
              <a:solidFill>
                <a:srgbClr val="FFFFFF"/>
              </a:solidFill>
            </p:spPr>
          </p:sp>
          <p:sp>
            <p:nvSpPr>
              <p:cNvPr name="TextBox 20" id="20"/>
              <p:cNvSpPr txBox="true"/>
              <p:nvPr/>
            </p:nvSpPr>
            <p:spPr>
              <a:xfrm>
                <a:off x="0" y="-38100"/>
                <a:ext cx="812800" cy="315099"/>
              </a:xfrm>
              <a:prstGeom prst="rect">
                <a:avLst/>
              </a:prstGeom>
            </p:spPr>
            <p:txBody>
              <a:bodyPr anchor="ctr" rtlCol="false" tIns="50800" lIns="50800" bIns="50800" rIns="50800"/>
              <a:lstStyle/>
              <a:p>
                <a:pPr algn="ctr">
                  <a:lnSpc>
                    <a:spcPts val="3035"/>
                  </a:lnSpc>
                </a:pPr>
              </a:p>
            </p:txBody>
          </p:sp>
        </p:grpSp>
        <p:grpSp>
          <p:nvGrpSpPr>
            <p:cNvPr name="Group 21" id="21"/>
            <p:cNvGrpSpPr/>
            <p:nvPr/>
          </p:nvGrpSpPr>
          <p:grpSpPr>
            <a:xfrm rot="0">
              <a:off x="9796317" y="11895963"/>
              <a:ext cx="4114800" cy="1402309"/>
              <a:chOff x="0" y="0"/>
              <a:chExt cx="812800" cy="276999"/>
            </a:xfrm>
          </p:grpSpPr>
          <p:sp>
            <p:nvSpPr>
              <p:cNvPr name="Freeform 22" id="22"/>
              <p:cNvSpPr/>
              <p:nvPr/>
            </p:nvSpPr>
            <p:spPr>
              <a:xfrm flipH="false" flipV="false" rot="0">
                <a:off x="0" y="0"/>
                <a:ext cx="812800" cy="276999"/>
              </a:xfrm>
              <a:custGeom>
                <a:avLst/>
                <a:gdLst/>
                <a:ahLst/>
                <a:cxnLst/>
                <a:rect r="r" b="b" t="t" l="l"/>
                <a:pathLst>
                  <a:path h="276999" w="812800">
                    <a:moveTo>
                      <a:pt x="0" y="0"/>
                    </a:moveTo>
                    <a:lnTo>
                      <a:pt x="812800" y="0"/>
                    </a:lnTo>
                    <a:lnTo>
                      <a:pt x="812800" y="276999"/>
                    </a:lnTo>
                    <a:lnTo>
                      <a:pt x="0" y="276999"/>
                    </a:lnTo>
                    <a:close/>
                  </a:path>
                </a:pathLst>
              </a:custGeom>
              <a:solidFill>
                <a:srgbClr val="FFFFFF"/>
              </a:solidFill>
            </p:spPr>
          </p:sp>
          <p:sp>
            <p:nvSpPr>
              <p:cNvPr name="TextBox 23" id="23"/>
              <p:cNvSpPr txBox="true"/>
              <p:nvPr/>
            </p:nvSpPr>
            <p:spPr>
              <a:xfrm>
                <a:off x="0" y="-38100"/>
                <a:ext cx="812800" cy="315099"/>
              </a:xfrm>
              <a:prstGeom prst="rect">
                <a:avLst/>
              </a:prstGeom>
            </p:spPr>
            <p:txBody>
              <a:bodyPr anchor="ctr" rtlCol="false" tIns="50800" lIns="50800" bIns="50800" rIns="50800"/>
              <a:lstStyle/>
              <a:p>
                <a:pPr algn="ctr">
                  <a:lnSpc>
                    <a:spcPts val="3035"/>
                  </a:lnSpc>
                </a:pPr>
              </a:p>
            </p:txBody>
          </p:sp>
        </p:grpSp>
        <p:grpSp>
          <p:nvGrpSpPr>
            <p:cNvPr name="Group 24" id="24"/>
            <p:cNvGrpSpPr/>
            <p:nvPr/>
          </p:nvGrpSpPr>
          <p:grpSpPr>
            <a:xfrm rot="0">
              <a:off x="14538811" y="11895963"/>
              <a:ext cx="4114800" cy="1402309"/>
              <a:chOff x="0" y="0"/>
              <a:chExt cx="812800" cy="276999"/>
            </a:xfrm>
          </p:grpSpPr>
          <p:sp>
            <p:nvSpPr>
              <p:cNvPr name="Freeform 25" id="25"/>
              <p:cNvSpPr/>
              <p:nvPr/>
            </p:nvSpPr>
            <p:spPr>
              <a:xfrm flipH="false" flipV="false" rot="0">
                <a:off x="0" y="0"/>
                <a:ext cx="812800" cy="276999"/>
              </a:xfrm>
              <a:custGeom>
                <a:avLst/>
                <a:gdLst/>
                <a:ahLst/>
                <a:cxnLst/>
                <a:rect r="r" b="b" t="t" l="l"/>
                <a:pathLst>
                  <a:path h="276999" w="812800">
                    <a:moveTo>
                      <a:pt x="0" y="0"/>
                    </a:moveTo>
                    <a:lnTo>
                      <a:pt x="812800" y="0"/>
                    </a:lnTo>
                    <a:lnTo>
                      <a:pt x="812800" y="276999"/>
                    </a:lnTo>
                    <a:lnTo>
                      <a:pt x="0" y="276999"/>
                    </a:lnTo>
                    <a:close/>
                  </a:path>
                </a:pathLst>
              </a:custGeom>
              <a:solidFill>
                <a:srgbClr val="FFFFFF"/>
              </a:solidFill>
            </p:spPr>
          </p:sp>
          <p:sp>
            <p:nvSpPr>
              <p:cNvPr name="TextBox 26" id="26"/>
              <p:cNvSpPr txBox="true"/>
              <p:nvPr/>
            </p:nvSpPr>
            <p:spPr>
              <a:xfrm>
                <a:off x="0" y="-38100"/>
                <a:ext cx="812800" cy="315099"/>
              </a:xfrm>
              <a:prstGeom prst="rect">
                <a:avLst/>
              </a:prstGeom>
            </p:spPr>
            <p:txBody>
              <a:bodyPr anchor="ctr" rtlCol="false" tIns="50800" lIns="50800" bIns="50800" rIns="50800"/>
              <a:lstStyle/>
              <a:p>
                <a:pPr algn="ctr">
                  <a:lnSpc>
                    <a:spcPts val="3035"/>
                  </a:lnSpc>
                </a:pPr>
              </a:p>
            </p:txBody>
          </p:sp>
        </p:grpSp>
        <p:grpSp>
          <p:nvGrpSpPr>
            <p:cNvPr name="Group 27" id="27"/>
            <p:cNvGrpSpPr/>
            <p:nvPr/>
          </p:nvGrpSpPr>
          <p:grpSpPr>
            <a:xfrm rot="0">
              <a:off x="19447900" y="11893388"/>
              <a:ext cx="4114800" cy="1402309"/>
              <a:chOff x="0" y="0"/>
              <a:chExt cx="812800" cy="276999"/>
            </a:xfrm>
          </p:grpSpPr>
          <p:sp>
            <p:nvSpPr>
              <p:cNvPr name="Freeform 28" id="28"/>
              <p:cNvSpPr/>
              <p:nvPr/>
            </p:nvSpPr>
            <p:spPr>
              <a:xfrm flipH="false" flipV="false" rot="0">
                <a:off x="0" y="0"/>
                <a:ext cx="812800" cy="276999"/>
              </a:xfrm>
              <a:custGeom>
                <a:avLst/>
                <a:gdLst/>
                <a:ahLst/>
                <a:cxnLst/>
                <a:rect r="r" b="b" t="t" l="l"/>
                <a:pathLst>
                  <a:path h="276999" w="812800">
                    <a:moveTo>
                      <a:pt x="0" y="0"/>
                    </a:moveTo>
                    <a:lnTo>
                      <a:pt x="812800" y="0"/>
                    </a:lnTo>
                    <a:lnTo>
                      <a:pt x="812800" y="276999"/>
                    </a:lnTo>
                    <a:lnTo>
                      <a:pt x="0" y="276999"/>
                    </a:lnTo>
                    <a:close/>
                  </a:path>
                </a:pathLst>
              </a:custGeom>
              <a:solidFill>
                <a:srgbClr val="FFFFFF"/>
              </a:solidFill>
            </p:spPr>
          </p:sp>
          <p:sp>
            <p:nvSpPr>
              <p:cNvPr name="TextBox 29" id="29"/>
              <p:cNvSpPr txBox="true"/>
              <p:nvPr/>
            </p:nvSpPr>
            <p:spPr>
              <a:xfrm>
                <a:off x="0" y="-38100"/>
                <a:ext cx="812800" cy="315099"/>
              </a:xfrm>
              <a:prstGeom prst="rect">
                <a:avLst/>
              </a:prstGeom>
            </p:spPr>
            <p:txBody>
              <a:bodyPr anchor="ctr" rtlCol="false" tIns="50800" lIns="50800" bIns="50800" rIns="50800"/>
              <a:lstStyle/>
              <a:p>
                <a:pPr algn="ctr">
                  <a:lnSpc>
                    <a:spcPts val="3035"/>
                  </a:lnSpc>
                </a:pPr>
              </a:p>
            </p:txBody>
          </p:sp>
        </p:grpSp>
        <p:grpSp>
          <p:nvGrpSpPr>
            <p:cNvPr name="Group 30" id="30"/>
            <p:cNvGrpSpPr/>
            <p:nvPr/>
          </p:nvGrpSpPr>
          <p:grpSpPr>
            <a:xfrm rot="0">
              <a:off x="9586806" y="1192450"/>
              <a:ext cx="4166808" cy="4136619"/>
              <a:chOff x="0" y="0"/>
              <a:chExt cx="812800" cy="806911"/>
            </a:xfrm>
          </p:grpSpPr>
          <p:sp>
            <p:nvSpPr>
              <p:cNvPr name="Freeform 31" id="31"/>
              <p:cNvSpPr/>
              <p:nvPr/>
            </p:nvSpPr>
            <p:spPr>
              <a:xfrm flipH="false" flipV="false" rot="0">
                <a:off x="0" y="0"/>
                <a:ext cx="812800" cy="806911"/>
              </a:xfrm>
              <a:custGeom>
                <a:avLst/>
                <a:gdLst/>
                <a:ahLst/>
                <a:cxnLst/>
                <a:rect r="r" b="b" t="t" l="l"/>
                <a:pathLst>
                  <a:path h="806911" w="812800">
                    <a:moveTo>
                      <a:pt x="0" y="0"/>
                    </a:moveTo>
                    <a:lnTo>
                      <a:pt x="812800" y="0"/>
                    </a:lnTo>
                    <a:lnTo>
                      <a:pt x="812800" y="806911"/>
                    </a:lnTo>
                    <a:lnTo>
                      <a:pt x="0" y="806911"/>
                    </a:lnTo>
                    <a:close/>
                  </a:path>
                </a:pathLst>
              </a:custGeom>
              <a:blipFill>
                <a:blip r:embed="rId2"/>
                <a:stretch>
                  <a:fillRect l="0" t="-1817" r="0" b="-1817"/>
                </a:stretch>
              </a:blipFill>
            </p:spPr>
          </p:sp>
        </p:grpSp>
        <p:grpSp>
          <p:nvGrpSpPr>
            <p:cNvPr name="Group 32" id="32"/>
            <p:cNvGrpSpPr/>
            <p:nvPr/>
          </p:nvGrpSpPr>
          <p:grpSpPr>
            <a:xfrm rot="0">
              <a:off x="14451638" y="7137400"/>
              <a:ext cx="4289145" cy="4514688"/>
              <a:chOff x="0" y="0"/>
              <a:chExt cx="812800" cy="855541"/>
            </a:xfrm>
          </p:grpSpPr>
          <p:sp>
            <p:nvSpPr>
              <p:cNvPr name="Freeform 33" id="33"/>
              <p:cNvSpPr/>
              <p:nvPr/>
            </p:nvSpPr>
            <p:spPr>
              <a:xfrm flipH="false" flipV="false" rot="0">
                <a:off x="0" y="0"/>
                <a:ext cx="812800" cy="855541"/>
              </a:xfrm>
              <a:custGeom>
                <a:avLst/>
                <a:gdLst/>
                <a:ahLst/>
                <a:cxnLst/>
                <a:rect r="r" b="b" t="t" l="l"/>
                <a:pathLst>
                  <a:path h="855541" w="812800">
                    <a:moveTo>
                      <a:pt x="0" y="0"/>
                    </a:moveTo>
                    <a:lnTo>
                      <a:pt x="812800" y="0"/>
                    </a:lnTo>
                    <a:lnTo>
                      <a:pt x="812800" y="855541"/>
                    </a:lnTo>
                    <a:lnTo>
                      <a:pt x="0" y="855541"/>
                    </a:lnTo>
                    <a:close/>
                  </a:path>
                </a:pathLst>
              </a:custGeom>
              <a:blipFill>
                <a:blip r:embed="rId3"/>
                <a:stretch>
                  <a:fillRect l="0" t="-13154" r="0" b="-13154"/>
                </a:stretch>
              </a:blipFill>
            </p:spPr>
          </p:sp>
        </p:grpSp>
        <p:grpSp>
          <p:nvGrpSpPr>
            <p:cNvPr name="Group 34" id="34"/>
            <p:cNvGrpSpPr/>
            <p:nvPr/>
          </p:nvGrpSpPr>
          <p:grpSpPr>
            <a:xfrm rot="0">
              <a:off x="74795" y="1192450"/>
              <a:ext cx="4308889" cy="4170959"/>
              <a:chOff x="0" y="0"/>
              <a:chExt cx="751465" cy="727411"/>
            </a:xfrm>
          </p:grpSpPr>
          <p:sp>
            <p:nvSpPr>
              <p:cNvPr name="Freeform 35" id="35"/>
              <p:cNvSpPr/>
              <p:nvPr/>
            </p:nvSpPr>
            <p:spPr>
              <a:xfrm flipH="false" flipV="false" rot="0">
                <a:off x="0" y="0"/>
                <a:ext cx="751465" cy="727411"/>
              </a:xfrm>
              <a:custGeom>
                <a:avLst/>
                <a:gdLst/>
                <a:ahLst/>
                <a:cxnLst/>
                <a:rect r="r" b="b" t="t" l="l"/>
                <a:pathLst>
                  <a:path h="727411" w="751465">
                    <a:moveTo>
                      <a:pt x="0" y="0"/>
                    </a:moveTo>
                    <a:lnTo>
                      <a:pt x="751465" y="0"/>
                    </a:lnTo>
                    <a:lnTo>
                      <a:pt x="751465" y="727411"/>
                    </a:lnTo>
                    <a:lnTo>
                      <a:pt x="0" y="727411"/>
                    </a:lnTo>
                    <a:close/>
                  </a:path>
                </a:pathLst>
              </a:custGeom>
              <a:blipFill>
                <a:blip r:embed="rId4"/>
                <a:stretch>
                  <a:fillRect l="0" t="-3416" r="0" b="-51543"/>
                </a:stretch>
              </a:blipFill>
            </p:spPr>
          </p:sp>
        </p:grpSp>
        <p:grpSp>
          <p:nvGrpSpPr>
            <p:cNvPr name="Group 36" id="36"/>
            <p:cNvGrpSpPr/>
            <p:nvPr/>
          </p:nvGrpSpPr>
          <p:grpSpPr>
            <a:xfrm rot="0">
              <a:off x="4869971" y="1192450"/>
              <a:ext cx="4234234" cy="4062784"/>
              <a:chOff x="0" y="0"/>
              <a:chExt cx="812800" cy="779889"/>
            </a:xfrm>
          </p:grpSpPr>
          <p:sp>
            <p:nvSpPr>
              <p:cNvPr name="Freeform 37" id="37"/>
              <p:cNvSpPr/>
              <p:nvPr/>
            </p:nvSpPr>
            <p:spPr>
              <a:xfrm flipH="false" flipV="false" rot="0">
                <a:off x="0" y="0"/>
                <a:ext cx="812800" cy="779889"/>
              </a:xfrm>
              <a:custGeom>
                <a:avLst/>
                <a:gdLst/>
                <a:ahLst/>
                <a:cxnLst/>
                <a:rect r="r" b="b" t="t" l="l"/>
                <a:pathLst>
                  <a:path h="779889" w="812800">
                    <a:moveTo>
                      <a:pt x="0" y="0"/>
                    </a:moveTo>
                    <a:lnTo>
                      <a:pt x="812800" y="0"/>
                    </a:lnTo>
                    <a:lnTo>
                      <a:pt x="812800" y="779889"/>
                    </a:lnTo>
                    <a:lnTo>
                      <a:pt x="0" y="779889"/>
                    </a:lnTo>
                    <a:close/>
                  </a:path>
                </a:pathLst>
              </a:custGeom>
              <a:blipFill>
                <a:blip r:embed="rId5"/>
                <a:stretch>
                  <a:fillRect l="0" t="-1947" r="0" b="-1947"/>
                </a:stretch>
              </a:blipFill>
            </p:spPr>
          </p:sp>
        </p:grpSp>
        <p:grpSp>
          <p:nvGrpSpPr>
            <p:cNvPr name="Group 38" id="38"/>
            <p:cNvGrpSpPr/>
            <p:nvPr/>
          </p:nvGrpSpPr>
          <p:grpSpPr>
            <a:xfrm rot="0">
              <a:off x="14299387" y="1192450"/>
              <a:ext cx="4593647" cy="4136619"/>
              <a:chOff x="0" y="0"/>
              <a:chExt cx="812800" cy="731934"/>
            </a:xfrm>
          </p:grpSpPr>
          <p:sp>
            <p:nvSpPr>
              <p:cNvPr name="Freeform 39" id="39"/>
              <p:cNvSpPr/>
              <p:nvPr/>
            </p:nvSpPr>
            <p:spPr>
              <a:xfrm flipH="false" flipV="false" rot="0">
                <a:off x="0" y="0"/>
                <a:ext cx="812800" cy="731934"/>
              </a:xfrm>
              <a:custGeom>
                <a:avLst/>
                <a:gdLst/>
                <a:ahLst/>
                <a:cxnLst/>
                <a:rect r="r" b="b" t="t" l="l"/>
                <a:pathLst>
                  <a:path h="731934" w="812800">
                    <a:moveTo>
                      <a:pt x="0" y="0"/>
                    </a:moveTo>
                    <a:lnTo>
                      <a:pt x="812800" y="0"/>
                    </a:lnTo>
                    <a:lnTo>
                      <a:pt x="812800" y="731934"/>
                    </a:lnTo>
                    <a:lnTo>
                      <a:pt x="0" y="731934"/>
                    </a:lnTo>
                    <a:close/>
                  </a:path>
                </a:pathLst>
              </a:custGeom>
              <a:blipFill>
                <a:blip r:embed="rId6"/>
                <a:stretch>
                  <a:fillRect l="0" t="-12002" r="0" b="-54569"/>
                </a:stretch>
              </a:blipFill>
            </p:spPr>
          </p:sp>
        </p:grpSp>
        <p:grpSp>
          <p:nvGrpSpPr>
            <p:cNvPr name="Group 40" id="40"/>
            <p:cNvGrpSpPr/>
            <p:nvPr/>
          </p:nvGrpSpPr>
          <p:grpSpPr>
            <a:xfrm rot="0">
              <a:off x="80007" y="7098948"/>
              <a:ext cx="4104376" cy="4631915"/>
              <a:chOff x="0" y="0"/>
              <a:chExt cx="720229" cy="812800"/>
            </a:xfrm>
          </p:grpSpPr>
          <p:sp>
            <p:nvSpPr>
              <p:cNvPr name="Freeform 41" id="41"/>
              <p:cNvSpPr/>
              <p:nvPr/>
            </p:nvSpPr>
            <p:spPr>
              <a:xfrm flipH="false" flipV="false" rot="0">
                <a:off x="0" y="0"/>
                <a:ext cx="720229" cy="812800"/>
              </a:xfrm>
              <a:custGeom>
                <a:avLst/>
                <a:gdLst/>
                <a:ahLst/>
                <a:cxnLst/>
                <a:rect r="r" b="b" t="t" l="l"/>
                <a:pathLst>
                  <a:path h="812800" w="720229">
                    <a:moveTo>
                      <a:pt x="0" y="0"/>
                    </a:moveTo>
                    <a:lnTo>
                      <a:pt x="720229" y="0"/>
                    </a:lnTo>
                    <a:lnTo>
                      <a:pt x="720229" y="812800"/>
                    </a:lnTo>
                    <a:lnTo>
                      <a:pt x="0" y="812800"/>
                    </a:lnTo>
                    <a:close/>
                  </a:path>
                </a:pathLst>
              </a:custGeom>
              <a:blipFill>
                <a:blip r:embed="rId7"/>
                <a:stretch>
                  <a:fillRect l="0" t="-16458" r="0" b="-16458"/>
                </a:stretch>
              </a:blipFill>
            </p:spPr>
          </p:sp>
        </p:grpSp>
        <p:grpSp>
          <p:nvGrpSpPr>
            <p:cNvPr name="Group 42" id="42"/>
            <p:cNvGrpSpPr/>
            <p:nvPr/>
          </p:nvGrpSpPr>
          <p:grpSpPr>
            <a:xfrm rot="0">
              <a:off x="4813304" y="7137400"/>
              <a:ext cx="4290902" cy="4592714"/>
              <a:chOff x="0" y="0"/>
              <a:chExt cx="780757" cy="835674"/>
            </a:xfrm>
          </p:grpSpPr>
          <p:sp>
            <p:nvSpPr>
              <p:cNvPr name="Freeform 43" id="43"/>
              <p:cNvSpPr/>
              <p:nvPr/>
            </p:nvSpPr>
            <p:spPr>
              <a:xfrm flipH="false" flipV="false" rot="0">
                <a:off x="0" y="0"/>
                <a:ext cx="780757" cy="835674"/>
              </a:xfrm>
              <a:custGeom>
                <a:avLst/>
                <a:gdLst/>
                <a:ahLst/>
                <a:cxnLst/>
                <a:rect r="r" b="b" t="t" l="l"/>
                <a:pathLst>
                  <a:path h="835674" w="780757">
                    <a:moveTo>
                      <a:pt x="0" y="0"/>
                    </a:moveTo>
                    <a:lnTo>
                      <a:pt x="780757" y="0"/>
                    </a:lnTo>
                    <a:lnTo>
                      <a:pt x="780757" y="835674"/>
                    </a:lnTo>
                    <a:lnTo>
                      <a:pt x="0" y="835674"/>
                    </a:lnTo>
                    <a:close/>
                  </a:path>
                </a:pathLst>
              </a:custGeom>
              <a:blipFill>
                <a:blip r:embed="rId8"/>
                <a:stretch>
                  <a:fillRect l="0" t="-4334" r="0" b="-4334"/>
                </a:stretch>
              </a:blipFill>
            </p:spPr>
          </p:sp>
        </p:grpSp>
        <p:grpSp>
          <p:nvGrpSpPr>
            <p:cNvPr name="Group 44" id="44"/>
            <p:cNvGrpSpPr/>
            <p:nvPr/>
          </p:nvGrpSpPr>
          <p:grpSpPr>
            <a:xfrm rot="0">
              <a:off x="9733126" y="7137400"/>
              <a:ext cx="4177990" cy="4588687"/>
              <a:chOff x="0" y="0"/>
              <a:chExt cx="704279" cy="773510"/>
            </a:xfrm>
          </p:grpSpPr>
          <p:sp>
            <p:nvSpPr>
              <p:cNvPr name="Freeform 45" id="45"/>
              <p:cNvSpPr/>
              <p:nvPr/>
            </p:nvSpPr>
            <p:spPr>
              <a:xfrm flipH="false" flipV="false" rot="0">
                <a:off x="0" y="0"/>
                <a:ext cx="704279" cy="773510"/>
              </a:xfrm>
              <a:custGeom>
                <a:avLst/>
                <a:gdLst/>
                <a:ahLst/>
                <a:cxnLst/>
                <a:rect r="r" b="b" t="t" l="l"/>
                <a:pathLst>
                  <a:path h="773510" w="704279">
                    <a:moveTo>
                      <a:pt x="0" y="0"/>
                    </a:moveTo>
                    <a:lnTo>
                      <a:pt x="704279" y="0"/>
                    </a:lnTo>
                    <a:lnTo>
                      <a:pt x="704279" y="773510"/>
                    </a:lnTo>
                    <a:lnTo>
                      <a:pt x="0" y="773510"/>
                    </a:lnTo>
                    <a:close/>
                  </a:path>
                </a:pathLst>
              </a:custGeom>
              <a:blipFill>
                <a:blip r:embed="rId9"/>
                <a:stretch>
                  <a:fillRect l="0" t="-18287" r="0" b="-18287"/>
                </a:stretch>
              </a:blipFill>
            </p:spPr>
          </p:sp>
        </p:grpSp>
        <p:grpSp>
          <p:nvGrpSpPr>
            <p:cNvPr name="Group 46" id="46"/>
            <p:cNvGrpSpPr/>
            <p:nvPr/>
          </p:nvGrpSpPr>
          <p:grpSpPr>
            <a:xfrm rot="0">
              <a:off x="19401362" y="1119904"/>
              <a:ext cx="4207877" cy="4207877"/>
              <a:chOff x="0" y="0"/>
              <a:chExt cx="812800" cy="812800"/>
            </a:xfrm>
          </p:grpSpPr>
          <p:sp>
            <p:nvSpPr>
              <p:cNvPr name="Freeform 47" id="47"/>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10"/>
                <a:stretch>
                  <a:fillRect l="-23170" t="0" r="-23170" b="0"/>
                </a:stretch>
              </a:blipFill>
            </p:spPr>
          </p:sp>
        </p:grpSp>
        <p:grpSp>
          <p:nvGrpSpPr>
            <p:cNvPr name="Group 48" id="48"/>
            <p:cNvGrpSpPr/>
            <p:nvPr/>
          </p:nvGrpSpPr>
          <p:grpSpPr>
            <a:xfrm rot="0">
              <a:off x="19350383" y="5530024"/>
              <a:ext cx="4351914" cy="1402309"/>
              <a:chOff x="0" y="0"/>
              <a:chExt cx="859637" cy="276999"/>
            </a:xfrm>
          </p:grpSpPr>
          <p:sp>
            <p:nvSpPr>
              <p:cNvPr name="Freeform 49" id="49"/>
              <p:cNvSpPr/>
              <p:nvPr/>
            </p:nvSpPr>
            <p:spPr>
              <a:xfrm flipH="false" flipV="false" rot="0">
                <a:off x="0" y="0"/>
                <a:ext cx="859637" cy="276999"/>
              </a:xfrm>
              <a:custGeom>
                <a:avLst/>
                <a:gdLst/>
                <a:ahLst/>
                <a:cxnLst/>
                <a:rect r="r" b="b" t="t" l="l"/>
                <a:pathLst>
                  <a:path h="276999" w="859637">
                    <a:moveTo>
                      <a:pt x="0" y="0"/>
                    </a:moveTo>
                    <a:lnTo>
                      <a:pt x="859637" y="0"/>
                    </a:lnTo>
                    <a:lnTo>
                      <a:pt x="859637" y="276999"/>
                    </a:lnTo>
                    <a:lnTo>
                      <a:pt x="0" y="276999"/>
                    </a:lnTo>
                    <a:close/>
                  </a:path>
                </a:pathLst>
              </a:custGeom>
              <a:solidFill>
                <a:srgbClr val="FFFFFF"/>
              </a:solidFill>
            </p:spPr>
          </p:sp>
          <p:sp>
            <p:nvSpPr>
              <p:cNvPr name="TextBox 50" id="50"/>
              <p:cNvSpPr txBox="true"/>
              <p:nvPr/>
            </p:nvSpPr>
            <p:spPr>
              <a:xfrm>
                <a:off x="0" y="-38100"/>
                <a:ext cx="859637" cy="315099"/>
              </a:xfrm>
              <a:prstGeom prst="rect">
                <a:avLst/>
              </a:prstGeom>
            </p:spPr>
            <p:txBody>
              <a:bodyPr anchor="ctr" rtlCol="false" tIns="50800" lIns="50800" bIns="50800" rIns="50800"/>
              <a:lstStyle/>
              <a:p>
                <a:pPr algn="ctr">
                  <a:lnSpc>
                    <a:spcPts val="3035"/>
                  </a:lnSpc>
                </a:pPr>
              </a:p>
            </p:txBody>
          </p:sp>
        </p:grpSp>
        <p:sp>
          <p:nvSpPr>
            <p:cNvPr name="TextBox 51" id="51"/>
            <p:cNvSpPr txBox="true"/>
            <p:nvPr/>
          </p:nvSpPr>
          <p:spPr>
            <a:xfrm rot="0">
              <a:off x="0" y="-180975"/>
              <a:ext cx="13392598" cy="1126958"/>
            </a:xfrm>
            <a:prstGeom prst="rect">
              <a:avLst/>
            </a:prstGeom>
          </p:spPr>
          <p:txBody>
            <a:bodyPr anchor="t" rtlCol="false" tIns="0" lIns="0" bIns="0" rIns="0">
              <a:spAutoFit/>
            </a:bodyPr>
            <a:lstStyle/>
            <a:p>
              <a:pPr algn="l" marL="0" indent="0" lvl="0">
                <a:lnSpc>
                  <a:spcPts val="6569"/>
                </a:lnSpc>
                <a:spcBef>
                  <a:spcPct val="0"/>
                </a:spcBef>
              </a:pPr>
              <a:r>
                <a:rPr lang="en-US" b="true" sz="4692" spc="-93">
                  <a:solidFill>
                    <a:srgbClr val="191919"/>
                  </a:solidFill>
                  <a:latin typeface="Gill Sans Bold"/>
                  <a:ea typeface="Gill Sans Bold"/>
                  <a:cs typeface="Gill Sans Bold"/>
                  <a:sym typeface="Gill Sans Bold"/>
                </a:rPr>
                <a:t>Our Board of Directors</a:t>
              </a:r>
            </a:p>
          </p:txBody>
        </p:sp>
        <p:sp>
          <p:nvSpPr>
            <p:cNvPr name="TextBox 52" id="52"/>
            <p:cNvSpPr txBox="true"/>
            <p:nvPr/>
          </p:nvSpPr>
          <p:spPr>
            <a:xfrm rot="0">
              <a:off x="424847" y="5915457"/>
              <a:ext cx="3608784" cy="580898"/>
            </a:xfrm>
            <a:prstGeom prst="rect">
              <a:avLst/>
            </a:prstGeom>
          </p:spPr>
          <p:txBody>
            <a:bodyPr anchor="t" rtlCol="false" tIns="0" lIns="0" bIns="0" rIns="0">
              <a:spAutoFit/>
            </a:bodyPr>
            <a:lstStyle/>
            <a:p>
              <a:pPr algn="ctr">
                <a:lnSpc>
                  <a:spcPts val="3311"/>
                </a:lnSpc>
                <a:spcBef>
                  <a:spcPct val="0"/>
                </a:spcBef>
              </a:pPr>
              <a:r>
                <a:rPr lang="en-US" sz="2399">
                  <a:solidFill>
                    <a:srgbClr val="000000"/>
                  </a:solidFill>
                  <a:latin typeface="Gill Sans Light"/>
                  <a:ea typeface="Gill Sans Light"/>
                  <a:cs typeface="Gill Sans Light"/>
                  <a:sym typeface="Gill Sans Light"/>
                </a:rPr>
                <a:t>Neill Ricketts, Chair </a:t>
              </a:r>
            </a:p>
          </p:txBody>
        </p:sp>
        <p:sp>
          <p:nvSpPr>
            <p:cNvPr name="TextBox 53" id="53"/>
            <p:cNvSpPr txBox="true"/>
            <p:nvPr/>
          </p:nvSpPr>
          <p:spPr>
            <a:xfrm rot="0">
              <a:off x="4901355" y="5547080"/>
              <a:ext cx="4114800" cy="881888"/>
            </a:xfrm>
            <a:prstGeom prst="rect">
              <a:avLst/>
            </a:prstGeom>
          </p:spPr>
          <p:txBody>
            <a:bodyPr anchor="t" rtlCol="false" tIns="0" lIns="0" bIns="0" rIns="0">
              <a:spAutoFit/>
            </a:bodyPr>
            <a:lstStyle/>
            <a:p>
              <a:pPr algn="ctr">
                <a:lnSpc>
                  <a:spcPts val="2622"/>
                </a:lnSpc>
                <a:spcBef>
                  <a:spcPct val="0"/>
                </a:spcBef>
              </a:pPr>
              <a:r>
                <a:rPr lang="en-US" sz="1900">
                  <a:solidFill>
                    <a:srgbClr val="000000"/>
                  </a:solidFill>
                  <a:latin typeface="Gill Sans Light"/>
                  <a:ea typeface="Gill Sans Light"/>
                  <a:cs typeface="Gill Sans Light"/>
                  <a:sym typeface="Gill Sans Light"/>
                </a:rPr>
                <a:t>Cllr Johnathan Lane, FoDDC Cabinet Member for Economy </a:t>
              </a:r>
            </a:p>
          </p:txBody>
        </p:sp>
        <p:sp>
          <p:nvSpPr>
            <p:cNvPr name="TextBox 54" id="54"/>
            <p:cNvSpPr txBox="true"/>
            <p:nvPr/>
          </p:nvSpPr>
          <p:spPr>
            <a:xfrm rot="0">
              <a:off x="9352630" y="5563286"/>
              <a:ext cx="4762533" cy="850011"/>
            </a:xfrm>
            <a:prstGeom prst="rect">
              <a:avLst/>
            </a:prstGeom>
          </p:spPr>
          <p:txBody>
            <a:bodyPr anchor="t" rtlCol="false" tIns="0" lIns="0" bIns="0" rIns="0">
              <a:spAutoFit/>
            </a:bodyPr>
            <a:lstStyle/>
            <a:p>
              <a:pPr algn="ctr">
                <a:lnSpc>
                  <a:spcPts val="2484"/>
                </a:lnSpc>
                <a:spcBef>
                  <a:spcPct val="0"/>
                </a:spcBef>
              </a:pPr>
              <a:r>
                <a:rPr lang="en-US" sz="1800">
                  <a:solidFill>
                    <a:srgbClr val="000000"/>
                  </a:solidFill>
                  <a:latin typeface="Gill Sans Light"/>
                  <a:ea typeface="Gill Sans Light"/>
                  <a:cs typeface="Gill Sans Light"/>
                  <a:sym typeface="Gill Sans Light"/>
                </a:rPr>
                <a:t>Julie Tegg, Director of Apprenticeships &amp; Employer Training at GlosCol</a:t>
              </a:r>
            </a:p>
          </p:txBody>
        </p:sp>
        <p:sp>
          <p:nvSpPr>
            <p:cNvPr name="TextBox 55" id="55"/>
            <p:cNvSpPr txBox="true"/>
            <p:nvPr/>
          </p:nvSpPr>
          <p:spPr>
            <a:xfrm rot="0">
              <a:off x="14451638" y="5632831"/>
              <a:ext cx="4289145" cy="1082421"/>
            </a:xfrm>
            <a:prstGeom prst="rect">
              <a:avLst/>
            </a:prstGeom>
          </p:spPr>
          <p:txBody>
            <a:bodyPr anchor="t" rtlCol="false" tIns="0" lIns="0" bIns="0" rIns="0">
              <a:spAutoFit/>
            </a:bodyPr>
            <a:lstStyle/>
            <a:p>
              <a:pPr algn="ctr">
                <a:lnSpc>
                  <a:spcPts val="3173"/>
                </a:lnSpc>
                <a:spcBef>
                  <a:spcPct val="0"/>
                </a:spcBef>
              </a:pPr>
              <a:r>
                <a:rPr lang="en-US" sz="2299">
                  <a:solidFill>
                    <a:srgbClr val="000000"/>
                  </a:solidFill>
                  <a:latin typeface="Gill Sans Light"/>
                  <a:ea typeface="Gill Sans Light"/>
                  <a:cs typeface="Gill Sans Light"/>
                  <a:sym typeface="Gill Sans Light"/>
                </a:rPr>
                <a:t>Wendy Jackson, Regeneration Manager </a:t>
              </a:r>
            </a:p>
          </p:txBody>
        </p:sp>
        <p:sp>
          <p:nvSpPr>
            <p:cNvPr name="TextBox 56" id="56"/>
            <p:cNvSpPr txBox="true"/>
            <p:nvPr/>
          </p:nvSpPr>
          <p:spPr>
            <a:xfrm rot="0">
              <a:off x="19468941" y="5398008"/>
              <a:ext cx="4114800" cy="1459992"/>
            </a:xfrm>
            <a:prstGeom prst="rect">
              <a:avLst/>
            </a:prstGeom>
          </p:spPr>
          <p:txBody>
            <a:bodyPr anchor="t" rtlCol="false" tIns="0" lIns="0" bIns="0" rIns="0">
              <a:spAutoFit/>
            </a:bodyPr>
            <a:lstStyle/>
            <a:p>
              <a:pPr algn="ctr">
                <a:lnSpc>
                  <a:spcPts val="2897"/>
                </a:lnSpc>
                <a:spcBef>
                  <a:spcPct val="0"/>
                </a:spcBef>
              </a:pPr>
              <a:r>
                <a:rPr lang="en-US" sz="2100">
                  <a:solidFill>
                    <a:srgbClr val="000000"/>
                  </a:solidFill>
                  <a:latin typeface="Gill Sans Light"/>
                  <a:ea typeface="Gill Sans Light"/>
                  <a:cs typeface="Gill Sans Light"/>
                  <a:sym typeface="Gill Sans Light"/>
                </a:rPr>
                <a:t>Ian Mean MBE, Director of Business West Gloucestershire</a:t>
              </a:r>
            </a:p>
          </p:txBody>
        </p:sp>
        <p:sp>
          <p:nvSpPr>
            <p:cNvPr name="TextBox 57" id="57"/>
            <p:cNvSpPr txBox="true"/>
            <p:nvPr/>
          </p:nvSpPr>
          <p:spPr>
            <a:xfrm rot="0">
              <a:off x="11855" y="11886438"/>
              <a:ext cx="4114800" cy="1082421"/>
            </a:xfrm>
            <a:prstGeom prst="rect">
              <a:avLst/>
            </a:prstGeom>
          </p:spPr>
          <p:txBody>
            <a:bodyPr anchor="t" rtlCol="false" tIns="0" lIns="0" bIns="0" rIns="0">
              <a:spAutoFit/>
            </a:bodyPr>
            <a:lstStyle/>
            <a:p>
              <a:pPr algn="ctr">
                <a:lnSpc>
                  <a:spcPts val="3173"/>
                </a:lnSpc>
                <a:spcBef>
                  <a:spcPct val="0"/>
                </a:spcBef>
              </a:pPr>
              <a:r>
                <a:rPr lang="en-US" sz="2299">
                  <a:solidFill>
                    <a:srgbClr val="000000"/>
                  </a:solidFill>
                  <a:latin typeface="Gill Sans Light"/>
                  <a:ea typeface="Gill Sans Light"/>
                  <a:cs typeface="Gill Sans Light"/>
                  <a:sym typeface="Gill Sans Light"/>
                </a:rPr>
                <a:t>David Trevalyan, founder of SustainYou</a:t>
              </a:r>
            </a:p>
          </p:txBody>
        </p:sp>
        <p:sp>
          <p:nvSpPr>
            <p:cNvPr name="TextBox 58" id="58"/>
            <p:cNvSpPr txBox="true"/>
            <p:nvPr/>
          </p:nvSpPr>
          <p:spPr>
            <a:xfrm rot="0">
              <a:off x="5024719" y="11876164"/>
              <a:ext cx="3971498" cy="1044194"/>
            </a:xfrm>
            <a:prstGeom prst="rect">
              <a:avLst/>
            </a:prstGeom>
          </p:spPr>
          <p:txBody>
            <a:bodyPr anchor="t" rtlCol="false" tIns="0" lIns="0" bIns="0" rIns="0">
              <a:spAutoFit/>
            </a:bodyPr>
            <a:lstStyle/>
            <a:p>
              <a:pPr algn="ctr">
                <a:lnSpc>
                  <a:spcPts val="3035"/>
                </a:lnSpc>
                <a:spcBef>
                  <a:spcPct val="0"/>
                </a:spcBef>
              </a:pPr>
              <a:r>
                <a:rPr lang="en-US" sz="2199">
                  <a:solidFill>
                    <a:srgbClr val="000000"/>
                  </a:solidFill>
                  <a:latin typeface="Gill Sans Light"/>
                  <a:ea typeface="Gill Sans Light"/>
                  <a:cs typeface="Gill Sans Light"/>
                  <a:sym typeface="Gill Sans Light"/>
                </a:rPr>
                <a:t>Natalie King,  Managing Director of Accxel </a:t>
              </a:r>
            </a:p>
          </p:txBody>
        </p:sp>
        <p:sp>
          <p:nvSpPr>
            <p:cNvPr name="TextBox 59" id="59"/>
            <p:cNvSpPr txBox="true"/>
            <p:nvPr/>
          </p:nvSpPr>
          <p:spPr>
            <a:xfrm rot="0">
              <a:off x="9844259" y="11782920"/>
              <a:ext cx="3866448" cy="1615821"/>
            </a:xfrm>
            <a:prstGeom prst="rect">
              <a:avLst/>
            </a:prstGeom>
          </p:spPr>
          <p:txBody>
            <a:bodyPr anchor="t" rtlCol="false" tIns="0" lIns="0" bIns="0" rIns="0">
              <a:spAutoFit/>
            </a:bodyPr>
            <a:lstStyle/>
            <a:p>
              <a:pPr algn="ctr">
                <a:lnSpc>
                  <a:spcPts val="3173"/>
                </a:lnSpc>
                <a:spcBef>
                  <a:spcPct val="0"/>
                </a:spcBef>
              </a:pPr>
              <a:r>
                <a:rPr lang="en-US" sz="2299">
                  <a:solidFill>
                    <a:srgbClr val="000000"/>
                  </a:solidFill>
                  <a:latin typeface="Gill Sans Light"/>
                  <a:ea typeface="Gill Sans Light"/>
                  <a:cs typeface="Gill Sans Light"/>
                  <a:sym typeface="Gill Sans Light"/>
                </a:rPr>
                <a:t>Stuart Emmerson, Director of Business Development </a:t>
              </a:r>
            </a:p>
          </p:txBody>
        </p:sp>
        <p:sp>
          <p:nvSpPr>
            <p:cNvPr name="TextBox 60" id="60"/>
            <p:cNvSpPr txBox="true"/>
            <p:nvPr/>
          </p:nvSpPr>
          <p:spPr>
            <a:xfrm rot="0">
              <a:off x="14338022" y="12034346"/>
              <a:ext cx="4315589" cy="1082421"/>
            </a:xfrm>
            <a:prstGeom prst="rect">
              <a:avLst/>
            </a:prstGeom>
          </p:spPr>
          <p:txBody>
            <a:bodyPr anchor="t" rtlCol="false" tIns="0" lIns="0" bIns="0" rIns="0">
              <a:spAutoFit/>
            </a:bodyPr>
            <a:lstStyle/>
            <a:p>
              <a:pPr algn="ctr">
                <a:lnSpc>
                  <a:spcPts val="3173"/>
                </a:lnSpc>
                <a:spcBef>
                  <a:spcPct val="0"/>
                </a:spcBef>
              </a:pPr>
              <a:r>
                <a:rPr lang="en-US" sz="2299">
                  <a:solidFill>
                    <a:srgbClr val="000000"/>
                  </a:solidFill>
                  <a:latin typeface="Gill Sans Light"/>
                  <a:ea typeface="Gill Sans Light"/>
                  <a:cs typeface="Gill Sans Light"/>
                  <a:sym typeface="Gill Sans Light"/>
                </a:rPr>
                <a:t>Deborah Flint, CEO of Cinderhill Farm</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61001" y="2597342"/>
            <a:ext cx="6012844" cy="6350508"/>
          </a:xfrm>
          <a:prstGeom prst="rect">
            <a:avLst/>
          </a:prstGeom>
        </p:spPr>
        <p:txBody>
          <a:bodyPr anchor="t" rtlCol="false" tIns="0" lIns="0" bIns="0" rIns="0">
            <a:spAutoFit/>
          </a:bodyPr>
          <a:lstStyle/>
          <a:p>
            <a:pPr algn="ctr">
              <a:lnSpc>
                <a:spcPts val="3035"/>
              </a:lnSpc>
            </a:pPr>
          </a:p>
          <a:p>
            <a:pPr algn="l">
              <a:lnSpc>
                <a:spcPts val="3173"/>
              </a:lnSpc>
            </a:pPr>
            <a:r>
              <a:rPr lang="en-US" sz="2299">
                <a:solidFill>
                  <a:srgbClr val="000000"/>
                </a:solidFill>
                <a:latin typeface="Gill Sans Light"/>
                <a:ea typeface="Gill Sans Light"/>
                <a:cs typeface="Gill Sans Light"/>
                <a:sym typeface="Gill Sans Light"/>
              </a:rPr>
              <a:t>Projects are put forward by the stakeholders or initiated by the Board. We have a close working relationship with the Council who are supportive and assist in funding certain projects. Grant bids are also applied for by the FEP.The current project balances are as per table. </a:t>
            </a:r>
          </a:p>
          <a:p>
            <a:pPr algn="l">
              <a:lnSpc>
                <a:spcPts val="3035"/>
              </a:lnSpc>
            </a:pPr>
          </a:p>
          <a:p>
            <a:pPr algn="l">
              <a:lnSpc>
                <a:spcPts val="3035"/>
              </a:lnSpc>
            </a:pPr>
          </a:p>
          <a:p>
            <a:pPr algn="l">
              <a:lnSpc>
                <a:spcPts val="3173"/>
              </a:lnSpc>
            </a:pPr>
            <a:r>
              <a:rPr lang="en-US" sz="2299">
                <a:solidFill>
                  <a:srgbClr val="000000"/>
                </a:solidFill>
                <a:latin typeface="Gill Sans Light"/>
                <a:ea typeface="Gill Sans Light"/>
                <a:cs typeface="Gill Sans Light"/>
                <a:sym typeface="Gill Sans Light"/>
              </a:rPr>
              <a:t>FEP recently recieved a further £13,000 from FoDDC’s UK Shared Prosperity Fund, leaving us with a £25,428 positive balance. This funding will support core funds and the Forest Action on Climate Collaboration Tool (FACCT). </a:t>
            </a:r>
          </a:p>
          <a:p>
            <a:pPr algn="l">
              <a:lnSpc>
                <a:spcPts val="3035"/>
              </a:lnSpc>
            </a:pPr>
          </a:p>
          <a:p>
            <a:pPr algn="ctr">
              <a:lnSpc>
                <a:spcPts val="3035"/>
              </a:lnSpc>
              <a:spcBef>
                <a:spcPct val="0"/>
              </a:spcBef>
            </a:pPr>
          </a:p>
        </p:txBody>
      </p:sp>
      <p:graphicFrame>
        <p:nvGraphicFramePr>
          <p:cNvPr name="Table 3" id="3"/>
          <p:cNvGraphicFramePr>
            <a:graphicFrameLocks noGrp="true"/>
          </p:cNvGraphicFramePr>
          <p:nvPr/>
        </p:nvGraphicFramePr>
        <p:xfrm>
          <a:off x="6918368" y="2919386"/>
          <a:ext cx="7315200" cy="5801671"/>
        </p:xfrm>
        <a:graphic>
          <a:graphicData uri="http://schemas.openxmlformats.org/drawingml/2006/table">
            <a:tbl>
              <a:tblPr/>
              <a:tblGrid>
                <a:gridCol w="4193793"/>
                <a:gridCol w="3121407"/>
              </a:tblGrid>
              <a:tr h="1140968">
                <a:tc>
                  <a:txBody>
                    <a:bodyPr anchor="t" rtlCol="false"/>
                    <a:lstStyle/>
                    <a:p>
                      <a:pPr algn="ctr">
                        <a:lnSpc>
                          <a:spcPts val="2659"/>
                        </a:lnSpc>
                        <a:defRPr/>
                      </a:pPr>
                      <a:r>
                        <a:rPr lang="en-US" sz="1899" b="true">
                          <a:solidFill>
                            <a:srgbClr val="000000"/>
                          </a:solidFill>
                          <a:latin typeface="Canva Sans Bold"/>
                          <a:ea typeface="Canva Sans Bold"/>
                          <a:cs typeface="Canva Sans Bold"/>
                          <a:sym typeface="Canva Sans Bold"/>
                        </a:rPr>
                        <a:t>Total account balance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4C781"/>
                    </a:solidFill>
                  </a:tcPr>
                </a:tc>
                <a:tc>
                  <a:txBody>
                    <a:bodyPr anchor="t" rtlCol="false"/>
                    <a:lstStyle/>
                    <a:p>
                      <a:pPr algn="ctr">
                        <a:lnSpc>
                          <a:spcPts val="2659"/>
                        </a:lnSpc>
                        <a:defRPr/>
                      </a:pPr>
                      <a:r>
                        <a:rPr lang="en-US" sz="1899" b="true">
                          <a:solidFill>
                            <a:srgbClr val="000000"/>
                          </a:solidFill>
                          <a:latin typeface="Canva Sans Bold"/>
                          <a:ea typeface="Canva Sans Bold"/>
                          <a:cs typeface="Canva Sans Bold"/>
                          <a:sym typeface="Canva Sans Bold"/>
                        </a:rPr>
                        <a:t>£25,428 </a:t>
                      </a:r>
                      <a:endParaRPr lang="en-US" sz="1100"/>
                    </a:p>
                    <a:p>
                      <a:pPr algn="ctr">
                        <a:lnSpc>
                          <a:spcPts val="2659"/>
                        </a:lnSpc>
                      </a:pP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25912">
                <a:tc>
                  <a:txBody>
                    <a:bodyPr anchor="t" rtlCol="false"/>
                    <a:lstStyle/>
                    <a:p>
                      <a:pPr algn="ctr">
                        <a:lnSpc>
                          <a:spcPts val="2659"/>
                        </a:lnSpc>
                        <a:defRPr/>
                      </a:pPr>
                      <a:r>
                        <a:rPr lang="en-US" sz="1899" b="true">
                          <a:solidFill>
                            <a:srgbClr val="000000"/>
                          </a:solidFill>
                          <a:latin typeface="Canva Sans Bold"/>
                          <a:ea typeface="Canva Sans Bold"/>
                          <a:cs typeface="Canva Sans Bold"/>
                          <a:sym typeface="Canva Sans Bold"/>
                        </a:rPr>
                        <a:t>Core spending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4C781"/>
                    </a:solidFill>
                  </a:tcPr>
                </a:tc>
                <a:tc>
                  <a:txBody>
                    <a:bodyPr anchor="t" rtlCol="false"/>
                    <a:lstStyle/>
                    <a:p>
                      <a:pPr algn="ctr">
                        <a:lnSpc>
                          <a:spcPts val="2659"/>
                        </a:lnSpc>
                        <a:defRPr/>
                      </a:pPr>
                      <a:r>
                        <a:rPr lang="en-US" sz="1899">
                          <a:solidFill>
                            <a:srgbClr val="000000"/>
                          </a:solidFill>
                          <a:latin typeface="Canva Sans"/>
                          <a:ea typeface="Canva Sans"/>
                          <a:cs typeface="Canva Sans"/>
                          <a:sym typeface="Canva Sans"/>
                        </a:rPr>
                        <a:t>£11,898.22</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05389">
                <a:tc>
                  <a:txBody>
                    <a:bodyPr anchor="t" rtlCol="false"/>
                    <a:lstStyle/>
                    <a:p>
                      <a:pPr algn="ctr">
                        <a:lnSpc>
                          <a:spcPts val="2659"/>
                        </a:lnSpc>
                        <a:defRPr/>
                      </a:pPr>
                      <a:r>
                        <a:rPr lang="en-US" sz="1899" b="true">
                          <a:solidFill>
                            <a:srgbClr val="000000"/>
                          </a:solidFill>
                          <a:latin typeface="Canva Sans Bold"/>
                          <a:ea typeface="Canva Sans Bold"/>
                          <a:cs typeface="Canva Sans Bold"/>
                          <a:sym typeface="Canva Sans Bold"/>
                        </a:rPr>
                        <a:t>Inspiring the Forest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4C781"/>
                    </a:solidFill>
                  </a:tcPr>
                </a:tc>
                <a:tc>
                  <a:txBody>
                    <a:bodyPr anchor="t" rtlCol="false"/>
                    <a:lstStyle/>
                    <a:p>
                      <a:pPr algn="ctr">
                        <a:lnSpc>
                          <a:spcPts val="2659"/>
                        </a:lnSpc>
                        <a:defRPr/>
                      </a:pPr>
                      <a:r>
                        <a:rPr lang="en-US" sz="1899">
                          <a:solidFill>
                            <a:srgbClr val="000000"/>
                          </a:solidFill>
                          <a:latin typeface="Canva Sans"/>
                          <a:ea typeface="Canva Sans"/>
                          <a:cs typeface="Canva Sans"/>
                          <a:sym typeface="Canva Sans"/>
                        </a:rPr>
                        <a:t>£3,103.35</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803490">
                <a:tc>
                  <a:txBody>
                    <a:bodyPr anchor="t" rtlCol="false"/>
                    <a:lstStyle/>
                    <a:p>
                      <a:pPr algn="ctr">
                        <a:lnSpc>
                          <a:spcPts val="2659"/>
                        </a:lnSpc>
                        <a:defRPr/>
                      </a:pPr>
                      <a:r>
                        <a:rPr lang="en-US" sz="1899" b="true">
                          <a:solidFill>
                            <a:srgbClr val="000000"/>
                          </a:solidFill>
                          <a:latin typeface="Canva Sans Bold"/>
                          <a:ea typeface="Canva Sans Bold"/>
                          <a:cs typeface="Canva Sans Bold"/>
                          <a:sym typeface="Canva Sans Bold"/>
                        </a:rPr>
                        <a:t>Climate/Net Zero</a:t>
                      </a:r>
                      <a:r>
                        <a:rPr lang="en-US" sz="1899">
                          <a:solidFill>
                            <a:srgbClr val="000000"/>
                          </a:solidFill>
                          <a:latin typeface="Canva Sans"/>
                          <a:ea typeface="Canva Sans"/>
                          <a:cs typeface="Canva Sans"/>
                          <a:sym typeface="Canva Sans"/>
                        </a:rPr>
                        <a:t> (combining Biosphere Reserve, Transport Study, and FoCus funds)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4C781"/>
                    </a:solidFill>
                  </a:tcPr>
                </a:tc>
                <a:tc>
                  <a:txBody>
                    <a:bodyPr anchor="t" rtlCol="false"/>
                    <a:lstStyle/>
                    <a:p>
                      <a:pPr algn="ctr">
                        <a:lnSpc>
                          <a:spcPts val="2659"/>
                        </a:lnSpc>
                        <a:defRPr/>
                      </a:pPr>
                      <a:r>
                        <a:rPr lang="en-US" sz="1899">
                          <a:solidFill>
                            <a:srgbClr val="000000"/>
                          </a:solidFill>
                          <a:latin typeface="Canva Sans"/>
                          <a:ea typeface="Canva Sans"/>
                          <a:cs typeface="Canva Sans"/>
                          <a:sym typeface="Canva Sans"/>
                        </a:rPr>
                        <a:t>£8,338</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25912">
                <a:tc>
                  <a:txBody>
                    <a:bodyPr anchor="t" rtlCol="false"/>
                    <a:lstStyle/>
                    <a:p>
                      <a:pPr algn="ctr">
                        <a:lnSpc>
                          <a:spcPts val="2659"/>
                        </a:lnSpc>
                        <a:defRPr/>
                      </a:pPr>
                      <a:r>
                        <a:rPr lang="en-US" sz="1899" b="true">
                          <a:solidFill>
                            <a:srgbClr val="000000"/>
                          </a:solidFill>
                          <a:latin typeface="Canva Sans Bold"/>
                          <a:ea typeface="Canva Sans Bold"/>
                          <a:cs typeface="Canva Sans Bold"/>
                          <a:sym typeface="Canva Sans Bold"/>
                        </a:rPr>
                        <a:t>Celebrating Success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4C781"/>
                    </a:solidFill>
                  </a:tcPr>
                </a:tc>
                <a:tc>
                  <a:txBody>
                    <a:bodyPr anchor="t" rtlCol="false"/>
                    <a:lstStyle/>
                    <a:p>
                      <a:pPr algn="ctr">
                        <a:lnSpc>
                          <a:spcPts val="2659"/>
                        </a:lnSpc>
                        <a:defRPr/>
                      </a:pPr>
                      <a:r>
                        <a:rPr lang="en-US" sz="1899">
                          <a:solidFill>
                            <a:srgbClr val="000000"/>
                          </a:solidFill>
                          <a:latin typeface="Canva Sans"/>
                          <a:ea typeface="Canva Sans"/>
                          <a:cs typeface="Canva Sans"/>
                          <a:sym typeface="Canva Sans"/>
                        </a:rPr>
                        <a:t>£2,659.31</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4" id="4"/>
          <p:cNvSpPr txBox="true"/>
          <p:nvPr/>
        </p:nvSpPr>
        <p:spPr>
          <a:xfrm rot="0">
            <a:off x="-550602" y="403256"/>
            <a:ext cx="8255100" cy="1775467"/>
          </a:xfrm>
          <a:prstGeom prst="rect">
            <a:avLst/>
          </a:prstGeom>
        </p:spPr>
        <p:txBody>
          <a:bodyPr anchor="t" rtlCol="false" tIns="0" lIns="0" bIns="0" rIns="0">
            <a:spAutoFit/>
          </a:bodyPr>
          <a:lstStyle/>
          <a:p>
            <a:pPr algn="ctr">
              <a:lnSpc>
                <a:spcPts val="8453"/>
              </a:lnSpc>
            </a:pPr>
            <a:r>
              <a:rPr lang="en-US" sz="7900" b="true">
                <a:solidFill>
                  <a:srgbClr val="000000"/>
                </a:solidFill>
                <a:latin typeface="Gill Sans Bold"/>
                <a:ea typeface="Gill Sans Bold"/>
                <a:cs typeface="Gill Sans Bold"/>
                <a:sym typeface="Gill Sans Bold"/>
              </a:rPr>
              <a:t>FEP Finances</a:t>
            </a:r>
          </a:p>
          <a:p>
            <a:pPr algn="l">
              <a:lnSpc>
                <a:spcPts val="4387"/>
              </a:lnSpc>
            </a:pPr>
            <a:r>
              <a:rPr lang="en-US" sz="4100" b="true">
                <a:solidFill>
                  <a:srgbClr val="000000"/>
                </a:solidFill>
                <a:latin typeface="Gill Sans Bold"/>
                <a:ea typeface="Gill Sans Bold"/>
                <a:cs typeface="Gill Sans Bold"/>
                <a:sym typeface="Gill Sans Bold"/>
              </a:rPr>
              <a:t>       </a:t>
            </a:r>
            <a:r>
              <a:rPr lang="en-US" sz="4100" i="true">
                <a:solidFill>
                  <a:srgbClr val="000000"/>
                </a:solidFill>
                <a:latin typeface="Gill Sans Light Italics"/>
                <a:ea typeface="Gill Sans Light Italics"/>
                <a:cs typeface="Gill Sans Light Italics"/>
                <a:sym typeface="Gill Sans Light Italics"/>
              </a:rPr>
              <a:t>(Natalie King)</a:t>
            </a:r>
          </a:p>
        </p:txBody>
      </p:sp>
      <p:sp>
        <p:nvSpPr>
          <p:cNvPr name="Freeform 5" id="5"/>
          <p:cNvSpPr/>
          <p:nvPr/>
        </p:nvSpPr>
        <p:spPr>
          <a:xfrm flipH="false" flipV="false" rot="0">
            <a:off x="15752127" y="-688460"/>
            <a:ext cx="2535873" cy="11663921"/>
          </a:xfrm>
          <a:custGeom>
            <a:avLst/>
            <a:gdLst/>
            <a:ahLst/>
            <a:cxnLst/>
            <a:rect r="r" b="b" t="t" l="l"/>
            <a:pathLst>
              <a:path h="11663921" w="2535873">
                <a:moveTo>
                  <a:pt x="0" y="0"/>
                </a:moveTo>
                <a:lnTo>
                  <a:pt x="2535873" y="0"/>
                </a:lnTo>
                <a:lnTo>
                  <a:pt x="2535873" y="11663920"/>
                </a:lnTo>
                <a:lnTo>
                  <a:pt x="0" y="11663920"/>
                </a:lnTo>
                <a:lnTo>
                  <a:pt x="0" y="0"/>
                </a:lnTo>
                <a:close/>
              </a:path>
            </a:pathLst>
          </a:custGeom>
          <a:blipFill>
            <a:blip r:embed="rId2">
              <a:alphaModFix amt="61000"/>
            </a:blip>
            <a:stretch>
              <a:fillRect l="-449471"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61652" y="3310124"/>
            <a:ext cx="14363998" cy="7427212"/>
          </a:xfrm>
          <a:prstGeom prst="rect">
            <a:avLst/>
          </a:prstGeom>
        </p:spPr>
        <p:txBody>
          <a:bodyPr anchor="t" rtlCol="false" tIns="0" lIns="0" bIns="0" rIns="0">
            <a:spAutoFit/>
          </a:bodyPr>
          <a:lstStyle/>
          <a:p>
            <a:pPr algn="l">
              <a:lnSpc>
                <a:spcPts val="3433"/>
              </a:lnSpc>
            </a:pPr>
            <a:r>
              <a:rPr lang="en-US" sz="3433" b="true">
                <a:solidFill>
                  <a:srgbClr val="000000"/>
                </a:solidFill>
                <a:latin typeface="Gill Sans Bold"/>
                <a:ea typeface="Gill Sans Bold"/>
                <a:cs typeface="Gill Sans Bold"/>
                <a:sym typeface="Gill Sans Bold"/>
              </a:rPr>
              <a:t>Young Enterprise update</a:t>
            </a:r>
          </a:p>
          <a:p>
            <a:pPr algn="l">
              <a:lnSpc>
                <a:spcPts val="3433"/>
              </a:lnSpc>
            </a:pPr>
          </a:p>
          <a:p>
            <a:pPr algn="l" marL="741306" indent="-370653" lvl="1">
              <a:lnSpc>
                <a:spcPts val="5287"/>
              </a:lnSpc>
              <a:buFont typeface="Arial"/>
              <a:buChar char="•"/>
            </a:pPr>
            <a:r>
              <a:rPr lang="en-US" sz="3433">
                <a:solidFill>
                  <a:srgbClr val="000000"/>
                </a:solidFill>
                <a:latin typeface="Gill Sans Light"/>
                <a:ea typeface="Gill Sans Light"/>
                <a:cs typeface="Gill Sans Light"/>
                <a:sym typeface="Gill Sans Light"/>
              </a:rPr>
              <a:t>FEP are funding Young Enterprise sessions in local schools to offer creative and entrepreneurial learning opportunities to students. </a:t>
            </a:r>
          </a:p>
          <a:p>
            <a:pPr algn="l" marL="741306" indent="-370653" lvl="1">
              <a:lnSpc>
                <a:spcPts val="5287"/>
              </a:lnSpc>
              <a:buFont typeface="Arial"/>
              <a:buChar char="•"/>
            </a:pPr>
            <a:r>
              <a:rPr lang="en-US" sz="3433">
                <a:solidFill>
                  <a:srgbClr val="000000"/>
                </a:solidFill>
                <a:latin typeface="Gill Sans Light"/>
                <a:ea typeface="Gill Sans Light"/>
                <a:cs typeface="Gill Sans Light"/>
                <a:sym typeface="Gill Sans Light"/>
              </a:rPr>
              <a:t>Three schools have accepted the offer and we will be supporting them as Young Enterprise set up their chosen programmes. </a:t>
            </a:r>
          </a:p>
          <a:p>
            <a:pPr algn="l" marL="741306" indent="-370653" lvl="1">
              <a:lnSpc>
                <a:spcPts val="5287"/>
              </a:lnSpc>
              <a:buFont typeface="Arial"/>
              <a:buChar char="•"/>
            </a:pPr>
            <a:r>
              <a:rPr lang="en-US" sz="3433">
                <a:solidFill>
                  <a:srgbClr val="000000"/>
                </a:solidFill>
                <a:latin typeface="Gill Sans Light"/>
                <a:ea typeface="Gill Sans Light"/>
                <a:cs typeface="Gill Sans Light"/>
                <a:sym typeface="Gill Sans Light"/>
              </a:rPr>
              <a:t>Dean Academy’s Company Programme has begun already and the students are working on creating their business plans.</a:t>
            </a:r>
          </a:p>
          <a:p>
            <a:pPr algn="l" marL="741306" indent="-370653" lvl="1">
              <a:lnSpc>
                <a:spcPts val="5287"/>
              </a:lnSpc>
              <a:buFont typeface="Arial"/>
              <a:buChar char="•"/>
            </a:pPr>
            <a:r>
              <a:rPr lang="en-US" sz="3433">
                <a:solidFill>
                  <a:srgbClr val="000000"/>
                </a:solidFill>
                <a:latin typeface="Gill Sans Light"/>
                <a:ea typeface="Gill Sans Light"/>
                <a:cs typeface="Gill Sans Light"/>
                <a:sym typeface="Gill Sans Light"/>
              </a:rPr>
              <a:t>Dene Magna will be running Launch Pad in July 2025.</a:t>
            </a:r>
          </a:p>
          <a:p>
            <a:pPr algn="l" marL="741306" indent="-370653" lvl="1">
              <a:lnSpc>
                <a:spcPts val="5287"/>
              </a:lnSpc>
              <a:buFont typeface="Arial"/>
              <a:buChar char="•"/>
            </a:pPr>
            <a:r>
              <a:rPr lang="en-US" sz="3433">
                <a:solidFill>
                  <a:srgbClr val="000000"/>
                </a:solidFill>
                <a:latin typeface="Gill Sans Light"/>
                <a:ea typeface="Gill Sans Light"/>
                <a:cs typeface="Gill Sans Light"/>
                <a:sym typeface="Gill Sans Light"/>
              </a:rPr>
              <a:t>Forest High School’s sessions will be beginning shortly.</a:t>
            </a:r>
          </a:p>
          <a:p>
            <a:pPr algn="l">
              <a:lnSpc>
                <a:spcPts val="3433"/>
              </a:lnSpc>
            </a:pPr>
          </a:p>
          <a:p>
            <a:pPr algn="l">
              <a:lnSpc>
                <a:spcPts val="3433"/>
              </a:lnSpc>
            </a:pPr>
          </a:p>
          <a:p>
            <a:pPr algn="ctr">
              <a:lnSpc>
                <a:spcPts val="2386"/>
              </a:lnSpc>
              <a:spcBef>
                <a:spcPct val="0"/>
              </a:spcBef>
            </a:pPr>
          </a:p>
        </p:txBody>
      </p:sp>
      <p:sp>
        <p:nvSpPr>
          <p:cNvPr name="TextBox 3" id="3"/>
          <p:cNvSpPr txBox="true"/>
          <p:nvPr/>
        </p:nvSpPr>
        <p:spPr>
          <a:xfrm rot="0">
            <a:off x="361652" y="616895"/>
            <a:ext cx="17564695" cy="2747658"/>
          </a:xfrm>
          <a:prstGeom prst="rect">
            <a:avLst/>
          </a:prstGeom>
        </p:spPr>
        <p:txBody>
          <a:bodyPr anchor="t" rtlCol="false" tIns="0" lIns="0" bIns="0" rIns="0">
            <a:spAutoFit/>
          </a:bodyPr>
          <a:lstStyle/>
          <a:p>
            <a:pPr algn="l">
              <a:lnSpc>
                <a:spcPts val="6750"/>
              </a:lnSpc>
            </a:pPr>
            <a:r>
              <a:rPr lang="en-US" sz="6750" b="true">
                <a:solidFill>
                  <a:srgbClr val="000000"/>
                </a:solidFill>
                <a:latin typeface="Gill Sans Bold"/>
                <a:ea typeface="Gill Sans Bold"/>
                <a:cs typeface="Gill Sans Bold"/>
                <a:sym typeface="Gill Sans Bold"/>
              </a:rPr>
              <a:t>FEP Subgroups</a:t>
            </a:r>
          </a:p>
          <a:p>
            <a:pPr algn="l">
              <a:lnSpc>
                <a:spcPts val="3375"/>
              </a:lnSpc>
            </a:pPr>
          </a:p>
          <a:p>
            <a:pPr algn="l">
              <a:lnSpc>
                <a:spcPts val="4550"/>
              </a:lnSpc>
            </a:pPr>
            <a:r>
              <a:rPr lang="en-US" sz="4550">
                <a:solidFill>
                  <a:srgbClr val="F39400"/>
                </a:solidFill>
                <a:latin typeface="Gill Sans Light"/>
                <a:ea typeface="Gill Sans Light"/>
                <a:cs typeface="Gill Sans Light"/>
                <a:sym typeface="Gill Sans Light"/>
              </a:rPr>
              <a:t>Education &amp; Skills </a:t>
            </a:r>
          </a:p>
          <a:p>
            <a:pPr algn="l">
              <a:lnSpc>
                <a:spcPts val="4350"/>
              </a:lnSpc>
            </a:pPr>
            <a:r>
              <a:rPr lang="en-US" sz="4350" i="true">
                <a:solidFill>
                  <a:srgbClr val="000000"/>
                </a:solidFill>
                <a:latin typeface="Gill Sans Light Italics"/>
                <a:ea typeface="Gill Sans Light Italics"/>
                <a:cs typeface="Gill Sans Light Italics"/>
                <a:sym typeface="Gill Sans Light Italics"/>
              </a:rPr>
              <a:t>(Rob Pickup, Enterprise Coordinator at the Careers Hub)</a:t>
            </a:r>
          </a:p>
          <a:p>
            <a:pPr algn="ctr">
              <a:lnSpc>
                <a:spcPts val="1850"/>
              </a:lnSpc>
              <a:spcBef>
                <a:spcPct val="0"/>
              </a:spcBef>
            </a:pPr>
          </a:p>
        </p:txBody>
      </p:sp>
      <p:sp>
        <p:nvSpPr>
          <p:cNvPr name="Freeform 4" id="4"/>
          <p:cNvSpPr/>
          <p:nvPr/>
        </p:nvSpPr>
        <p:spPr>
          <a:xfrm flipH="false" flipV="false" rot="0">
            <a:off x="15752127" y="-688460"/>
            <a:ext cx="2535873" cy="11663921"/>
          </a:xfrm>
          <a:custGeom>
            <a:avLst/>
            <a:gdLst/>
            <a:ahLst/>
            <a:cxnLst/>
            <a:rect r="r" b="b" t="t" l="l"/>
            <a:pathLst>
              <a:path h="11663921" w="2535873">
                <a:moveTo>
                  <a:pt x="0" y="0"/>
                </a:moveTo>
                <a:lnTo>
                  <a:pt x="2535873" y="0"/>
                </a:lnTo>
                <a:lnTo>
                  <a:pt x="2535873" y="11663920"/>
                </a:lnTo>
                <a:lnTo>
                  <a:pt x="0" y="11663920"/>
                </a:lnTo>
                <a:lnTo>
                  <a:pt x="0" y="0"/>
                </a:lnTo>
                <a:close/>
              </a:path>
            </a:pathLst>
          </a:custGeom>
          <a:blipFill>
            <a:blip r:embed="rId2">
              <a:alphaModFix amt="61000"/>
            </a:blip>
            <a:stretch>
              <a:fillRect l="-449471"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12098" y="194759"/>
            <a:ext cx="8339693" cy="2143772"/>
          </a:xfrm>
          <a:prstGeom prst="rect">
            <a:avLst/>
          </a:prstGeom>
        </p:spPr>
        <p:txBody>
          <a:bodyPr anchor="t" rtlCol="false" tIns="0" lIns="0" bIns="0" rIns="0">
            <a:spAutoFit/>
          </a:bodyPr>
          <a:lstStyle/>
          <a:p>
            <a:pPr algn="l">
              <a:lnSpc>
                <a:spcPts val="6750"/>
              </a:lnSpc>
              <a:spcBef>
                <a:spcPct val="0"/>
              </a:spcBef>
            </a:pPr>
            <a:r>
              <a:rPr lang="en-US" b="true" sz="6750">
                <a:solidFill>
                  <a:srgbClr val="000000"/>
                </a:solidFill>
                <a:latin typeface="Gill Sans Bold"/>
                <a:ea typeface="Gill Sans Bold"/>
                <a:cs typeface="Gill Sans Bold"/>
                <a:sym typeface="Gill Sans Bold"/>
              </a:rPr>
              <a:t>FEP Subgroups</a:t>
            </a:r>
          </a:p>
          <a:p>
            <a:pPr algn="l">
              <a:lnSpc>
                <a:spcPts val="4550"/>
              </a:lnSpc>
              <a:spcBef>
                <a:spcPct val="0"/>
              </a:spcBef>
            </a:pPr>
            <a:r>
              <a:rPr lang="en-US" sz="4550">
                <a:solidFill>
                  <a:srgbClr val="F19012"/>
                </a:solidFill>
                <a:latin typeface="Gill Sans Light"/>
                <a:ea typeface="Gill Sans Light"/>
                <a:cs typeface="Gill Sans Light"/>
                <a:sym typeface="Gill Sans Light"/>
              </a:rPr>
              <a:t>Education &amp; Skills </a:t>
            </a:r>
          </a:p>
          <a:p>
            <a:pPr algn="l">
              <a:lnSpc>
                <a:spcPts val="4550"/>
              </a:lnSpc>
              <a:spcBef>
                <a:spcPct val="0"/>
              </a:spcBef>
            </a:pPr>
            <a:r>
              <a:rPr lang="en-US" sz="4550">
                <a:solidFill>
                  <a:srgbClr val="000000"/>
                </a:solidFill>
                <a:latin typeface="Gill Sans Light"/>
                <a:ea typeface="Gill Sans Light"/>
                <a:cs typeface="Gill Sans Light"/>
                <a:sym typeface="Gill Sans Light"/>
              </a:rPr>
              <a:t>(</a:t>
            </a:r>
            <a:r>
              <a:rPr lang="en-US" sz="4550" i="true">
                <a:solidFill>
                  <a:srgbClr val="000000"/>
                </a:solidFill>
                <a:latin typeface="Gill Sans Light Italics"/>
                <a:ea typeface="Gill Sans Light Italics"/>
                <a:cs typeface="Gill Sans Light Italics"/>
                <a:sym typeface="Gill Sans Light Italics"/>
              </a:rPr>
              <a:t>Rob Pickup)</a:t>
            </a:r>
          </a:p>
        </p:txBody>
      </p:sp>
      <p:sp>
        <p:nvSpPr>
          <p:cNvPr name="TextBox 3" id="3"/>
          <p:cNvSpPr txBox="true"/>
          <p:nvPr/>
        </p:nvSpPr>
        <p:spPr>
          <a:xfrm rot="0">
            <a:off x="312098" y="2776778"/>
            <a:ext cx="4300637" cy="535319"/>
          </a:xfrm>
          <a:prstGeom prst="rect">
            <a:avLst/>
          </a:prstGeom>
        </p:spPr>
        <p:txBody>
          <a:bodyPr anchor="t" rtlCol="false" tIns="0" lIns="0" bIns="0" rIns="0">
            <a:spAutoFit/>
          </a:bodyPr>
          <a:lstStyle/>
          <a:p>
            <a:pPr algn="ctr">
              <a:lnSpc>
                <a:spcPts val="3450"/>
              </a:lnSpc>
              <a:spcBef>
                <a:spcPct val="0"/>
              </a:spcBef>
            </a:pPr>
            <a:r>
              <a:rPr lang="en-US" b="true" sz="3450">
                <a:solidFill>
                  <a:srgbClr val="000000"/>
                </a:solidFill>
                <a:latin typeface="Gill Sans Bold"/>
                <a:ea typeface="Gill Sans Bold"/>
                <a:cs typeface="Gill Sans Bold"/>
                <a:sym typeface="Gill Sans Bold"/>
              </a:rPr>
              <a:t>We need volunteers!</a:t>
            </a:r>
          </a:p>
        </p:txBody>
      </p:sp>
      <p:sp>
        <p:nvSpPr>
          <p:cNvPr name="TextBox 4" id="4"/>
          <p:cNvSpPr txBox="true"/>
          <p:nvPr/>
        </p:nvSpPr>
        <p:spPr>
          <a:xfrm rot="0">
            <a:off x="312098" y="3049199"/>
            <a:ext cx="15440029" cy="9361819"/>
          </a:xfrm>
          <a:prstGeom prst="rect">
            <a:avLst/>
          </a:prstGeom>
        </p:spPr>
        <p:txBody>
          <a:bodyPr anchor="t" rtlCol="false" tIns="0" lIns="0" bIns="0" rIns="0">
            <a:spAutoFit/>
          </a:bodyPr>
          <a:lstStyle/>
          <a:p>
            <a:pPr algn="l">
              <a:lnSpc>
                <a:spcPts val="2950"/>
              </a:lnSpc>
            </a:pPr>
          </a:p>
          <a:p>
            <a:pPr algn="l">
              <a:lnSpc>
                <a:spcPts val="2950"/>
              </a:lnSpc>
            </a:pPr>
            <a:r>
              <a:rPr lang="en-US" sz="2950">
                <a:solidFill>
                  <a:srgbClr val="000000"/>
                </a:solidFill>
                <a:latin typeface="Gill Sans Light"/>
                <a:ea typeface="Gill Sans Light"/>
                <a:cs typeface="Gill Sans Light"/>
                <a:sym typeface="Gill Sans Light"/>
              </a:rPr>
              <a:t>We are after l</a:t>
            </a:r>
            <a:r>
              <a:rPr lang="en-US" sz="2950">
                <a:solidFill>
                  <a:srgbClr val="000000"/>
                </a:solidFill>
                <a:latin typeface="Gill Sans Light"/>
                <a:ea typeface="Gill Sans Light"/>
                <a:cs typeface="Gill Sans Light"/>
                <a:sym typeface="Gill Sans Light"/>
              </a:rPr>
              <a:t>ocal expertise to help students get the most out of the Young Enterprise programmes.</a:t>
            </a:r>
          </a:p>
          <a:p>
            <a:pPr algn="l">
              <a:lnSpc>
                <a:spcPts val="2950"/>
              </a:lnSpc>
            </a:pPr>
          </a:p>
          <a:p>
            <a:pPr algn="l">
              <a:lnSpc>
                <a:spcPts val="2950"/>
              </a:lnSpc>
            </a:pPr>
            <a:r>
              <a:rPr lang="en-US" sz="2950">
                <a:solidFill>
                  <a:srgbClr val="000000"/>
                </a:solidFill>
                <a:latin typeface="Gill Sans Light"/>
                <a:ea typeface="Gill Sans Light"/>
                <a:cs typeface="Gill Sans Light"/>
                <a:sym typeface="Gill Sans Light"/>
              </a:rPr>
              <a:t>Volunteers will be supporting students through the schools chosen programme, either Launch Pad or Company Programme. These sessions vary in commitment and timings so can be flexible to your capacity. </a:t>
            </a:r>
          </a:p>
          <a:p>
            <a:pPr algn="l">
              <a:lnSpc>
                <a:spcPts val="2950"/>
              </a:lnSpc>
            </a:pPr>
          </a:p>
          <a:p>
            <a:pPr algn="l">
              <a:lnSpc>
                <a:spcPts val="2950"/>
              </a:lnSpc>
            </a:pPr>
            <a:r>
              <a:rPr lang="en-US" sz="2950">
                <a:solidFill>
                  <a:srgbClr val="000000"/>
                </a:solidFill>
                <a:latin typeface="Gill Sans Light"/>
                <a:ea typeface="Gill Sans Light"/>
                <a:cs typeface="Gill Sans Light"/>
                <a:sym typeface="Gill Sans Light"/>
              </a:rPr>
              <a:t>No business experience is required and we are after a mix of backgrounds and knowledge. </a:t>
            </a:r>
          </a:p>
          <a:p>
            <a:pPr algn="l">
              <a:lnSpc>
                <a:spcPts val="2950"/>
              </a:lnSpc>
            </a:pPr>
          </a:p>
          <a:p>
            <a:pPr algn="l">
              <a:lnSpc>
                <a:spcPts val="2950"/>
              </a:lnSpc>
            </a:pPr>
            <a:r>
              <a:rPr lang="en-US" sz="2950">
                <a:solidFill>
                  <a:srgbClr val="000000"/>
                </a:solidFill>
                <a:latin typeface="Gill Sans Light"/>
                <a:ea typeface="Gill Sans Light"/>
                <a:cs typeface="Gill Sans Light"/>
                <a:sym typeface="Gill Sans Light"/>
              </a:rPr>
              <a:t>Business Volunteers will support with Company Programme sessions to mentor small groups of students with the set up, running, and closure of their business. Volunteers will be required to attend 1 hour weekly meetings at school during term times. </a:t>
            </a:r>
          </a:p>
          <a:p>
            <a:pPr algn="l">
              <a:lnSpc>
                <a:spcPts val="2950"/>
              </a:lnSpc>
            </a:pPr>
          </a:p>
          <a:p>
            <a:pPr algn="l">
              <a:lnSpc>
                <a:spcPts val="2950"/>
              </a:lnSpc>
            </a:pPr>
            <a:r>
              <a:rPr lang="en-US" sz="2950">
                <a:solidFill>
                  <a:srgbClr val="000000"/>
                </a:solidFill>
                <a:latin typeface="Gill Sans Light"/>
                <a:ea typeface="Gill Sans Light"/>
                <a:cs typeface="Gill Sans Light"/>
                <a:sym typeface="Gill Sans Light"/>
              </a:rPr>
              <a:t>Class Mentors support Launch Pad programmes and are required to support students with pre-designed activities over a 5-6 hour day in school. </a:t>
            </a:r>
          </a:p>
          <a:p>
            <a:pPr algn="l">
              <a:lnSpc>
                <a:spcPts val="2950"/>
              </a:lnSpc>
            </a:pPr>
          </a:p>
          <a:p>
            <a:pPr algn="l">
              <a:lnSpc>
                <a:spcPts val="2950"/>
              </a:lnSpc>
            </a:pPr>
            <a:r>
              <a:rPr lang="en-US" sz="2950">
                <a:solidFill>
                  <a:srgbClr val="000000"/>
                </a:solidFill>
                <a:latin typeface="Gill Sans Light"/>
                <a:ea typeface="Gill Sans Light"/>
                <a:cs typeface="Gill Sans Light"/>
                <a:sym typeface="Gill Sans Light"/>
              </a:rPr>
              <a:t>Please speak to us or get in touch with FEP@fdean.gov.uk for more information. </a:t>
            </a:r>
          </a:p>
          <a:p>
            <a:pPr algn="l">
              <a:lnSpc>
                <a:spcPts val="2950"/>
              </a:lnSpc>
            </a:pPr>
          </a:p>
          <a:p>
            <a:pPr algn="l">
              <a:lnSpc>
                <a:spcPts val="2950"/>
              </a:lnSpc>
            </a:pPr>
            <a:r>
              <a:rPr lang="en-US" sz="2950">
                <a:solidFill>
                  <a:srgbClr val="000000"/>
                </a:solidFill>
                <a:latin typeface="Gill Sans Light"/>
                <a:ea typeface="Gill Sans Light"/>
                <a:cs typeface="Gill Sans Light"/>
                <a:sym typeface="Gill Sans Light"/>
              </a:rPr>
              <a:t> </a:t>
            </a:r>
          </a:p>
          <a:p>
            <a:pPr algn="l">
              <a:lnSpc>
                <a:spcPts val="2950"/>
              </a:lnSpc>
            </a:pPr>
          </a:p>
          <a:p>
            <a:pPr algn="l">
              <a:lnSpc>
                <a:spcPts val="2950"/>
              </a:lnSpc>
            </a:pPr>
          </a:p>
          <a:p>
            <a:pPr algn="l">
              <a:lnSpc>
                <a:spcPts val="2950"/>
              </a:lnSpc>
            </a:pPr>
          </a:p>
          <a:p>
            <a:pPr algn="l">
              <a:lnSpc>
                <a:spcPts val="2950"/>
              </a:lnSpc>
            </a:pPr>
          </a:p>
          <a:p>
            <a:pPr algn="l">
              <a:lnSpc>
                <a:spcPts val="2950"/>
              </a:lnSpc>
            </a:pPr>
          </a:p>
          <a:p>
            <a:pPr algn="l">
              <a:lnSpc>
                <a:spcPts val="2950"/>
              </a:lnSpc>
            </a:pPr>
          </a:p>
          <a:p>
            <a:pPr algn="l">
              <a:lnSpc>
                <a:spcPts val="2950"/>
              </a:lnSpc>
              <a:spcBef>
                <a:spcPct val="0"/>
              </a:spcBef>
            </a:pPr>
          </a:p>
        </p:txBody>
      </p:sp>
      <p:sp>
        <p:nvSpPr>
          <p:cNvPr name="Freeform 5" id="5"/>
          <p:cNvSpPr/>
          <p:nvPr/>
        </p:nvSpPr>
        <p:spPr>
          <a:xfrm flipH="false" flipV="false" rot="0">
            <a:off x="15752127" y="-688460"/>
            <a:ext cx="2535873" cy="11663921"/>
          </a:xfrm>
          <a:custGeom>
            <a:avLst/>
            <a:gdLst/>
            <a:ahLst/>
            <a:cxnLst/>
            <a:rect r="r" b="b" t="t" l="l"/>
            <a:pathLst>
              <a:path h="11663921" w="2535873">
                <a:moveTo>
                  <a:pt x="0" y="0"/>
                </a:moveTo>
                <a:lnTo>
                  <a:pt x="2535873" y="0"/>
                </a:lnTo>
                <a:lnTo>
                  <a:pt x="2535873" y="11663920"/>
                </a:lnTo>
                <a:lnTo>
                  <a:pt x="0" y="11663920"/>
                </a:lnTo>
                <a:lnTo>
                  <a:pt x="0" y="0"/>
                </a:lnTo>
                <a:close/>
              </a:path>
            </a:pathLst>
          </a:custGeom>
          <a:blipFill>
            <a:blip r:embed="rId2">
              <a:alphaModFix amt="61000"/>
            </a:blip>
            <a:stretch>
              <a:fillRect l="-449471"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12098" y="194759"/>
            <a:ext cx="8339693" cy="2143772"/>
          </a:xfrm>
          <a:prstGeom prst="rect">
            <a:avLst/>
          </a:prstGeom>
        </p:spPr>
        <p:txBody>
          <a:bodyPr anchor="t" rtlCol="false" tIns="0" lIns="0" bIns="0" rIns="0">
            <a:spAutoFit/>
          </a:bodyPr>
          <a:lstStyle/>
          <a:p>
            <a:pPr algn="l">
              <a:lnSpc>
                <a:spcPts val="6750"/>
              </a:lnSpc>
              <a:spcBef>
                <a:spcPct val="0"/>
              </a:spcBef>
            </a:pPr>
            <a:r>
              <a:rPr lang="en-US" b="true" sz="6750">
                <a:solidFill>
                  <a:srgbClr val="000000"/>
                </a:solidFill>
                <a:latin typeface="Gill Sans Bold"/>
                <a:ea typeface="Gill Sans Bold"/>
                <a:cs typeface="Gill Sans Bold"/>
                <a:sym typeface="Gill Sans Bold"/>
              </a:rPr>
              <a:t>FEP Subgroups</a:t>
            </a:r>
          </a:p>
          <a:p>
            <a:pPr algn="l">
              <a:lnSpc>
                <a:spcPts val="4550"/>
              </a:lnSpc>
              <a:spcBef>
                <a:spcPct val="0"/>
              </a:spcBef>
            </a:pPr>
            <a:r>
              <a:rPr lang="en-US" sz="4550">
                <a:solidFill>
                  <a:srgbClr val="F19012"/>
                </a:solidFill>
                <a:latin typeface="Gill Sans Light"/>
                <a:ea typeface="Gill Sans Light"/>
                <a:cs typeface="Gill Sans Light"/>
                <a:sym typeface="Gill Sans Light"/>
              </a:rPr>
              <a:t>Education &amp; Skills </a:t>
            </a:r>
          </a:p>
          <a:p>
            <a:pPr algn="l">
              <a:lnSpc>
                <a:spcPts val="4550"/>
              </a:lnSpc>
              <a:spcBef>
                <a:spcPct val="0"/>
              </a:spcBef>
            </a:pPr>
            <a:r>
              <a:rPr lang="en-US" sz="4550">
                <a:solidFill>
                  <a:srgbClr val="000000"/>
                </a:solidFill>
                <a:latin typeface="Gill Sans Light"/>
                <a:ea typeface="Gill Sans Light"/>
                <a:cs typeface="Gill Sans Light"/>
                <a:sym typeface="Gill Sans Light"/>
              </a:rPr>
              <a:t>(</a:t>
            </a:r>
            <a:r>
              <a:rPr lang="en-US" sz="4550" i="true">
                <a:solidFill>
                  <a:srgbClr val="000000"/>
                </a:solidFill>
                <a:latin typeface="Gill Sans Light Italics"/>
                <a:ea typeface="Gill Sans Light Italics"/>
                <a:cs typeface="Gill Sans Light Italics"/>
                <a:sym typeface="Gill Sans Light Italics"/>
              </a:rPr>
              <a:t>Rob Pickup)</a:t>
            </a:r>
          </a:p>
        </p:txBody>
      </p:sp>
      <p:sp>
        <p:nvSpPr>
          <p:cNvPr name="TextBox 3" id="3"/>
          <p:cNvSpPr txBox="true"/>
          <p:nvPr/>
        </p:nvSpPr>
        <p:spPr>
          <a:xfrm rot="0">
            <a:off x="312098" y="2776729"/>
            <a:ext cx="11034949" cy="535319"/>
          </a:xfrm>
          <a:prstGeom prst="rect">
            <a:avLst/>
          </a:prstGeom>
        </p:spPr>
        <p:txBody>
          <a:bodyPr anchor="t" rtlCol="false" tIns="0" lIns="0" bIns="0" rIns="0">
            <a:spAutoFit/>
          </a:bodyPr>
          <a:lstStyle/>
          <a:p>
            <a:pPr algn="ctr">
              <a:lnSpc>
                <a:spcPts val="3450"/>
              </a:lnSpc>
              <a:spcBef>
                <a:spcPct val="0"/>
              </a:spcBef>
            </a:pPr>
            <a:r>
              <a:rPr lang="en-US" b="true" sz="3450">
                <a:solidFill>
                  <a:srgbClr val="000000"/>
                </a:solidFill>
                <a:latin typeface="Gill Sans Bold"/>
                <a:ea typeface="Gill Sans Bold"/>
                <a:cs typeface="Gill Sans Bold"/>
                <a:sym typeface="Gill Sans Bold"/>
              </a:rPr>
              <a:t>International Women’s Day Project: 8th March 2025 </a:t>
            </a:r>
          </a:p>
        </p:txBody>
      </p:sp>
      <p:sp>
        <p:nvSpPr>
          <p:cNvPr name="TextBox 4" id="4"/>
          <p:cNvSpPr txBox="true"/>
          <p:nvPr/>
        </p:nvSpPr>
        <p:spPr>
          <a:xfrm rot="0">
            <a:off x="312098" y="3759771"/>
            <a:ext cx="15440029" cy="5895381"/>
          </a:xfrm>
          <a:prstGeom prst="rect">
            <a:avLst/>
          </a:prstGeom>
        </p:spPr>
        <p:txBody>
          <a:bodyPr anchor="t" rtlCol="false" tIns="0" lIns="0" bIns="0" rIns="0">
            <a:spAutoFit/>
          </a:bodyPr>
          <a:lstStyle/>
          <a:p>
            <a:pPr algn="l">
              <a:lnSpc>
                <a:spcPts val="3269"/>
              </a:lnSpc>
            </a:pPr>
            <a:r>
              <a:rPr lang="en-US" sz="3269">
                <a:solidFill>
                  <a:srgbClr val="000000"/>
                </a:solidFill>
                <a:latin typeface="Gill Sans Light"/>
                <a:ea typeface="Gill Sans Light"/>
                <a:cs typeface="Gill Sans Light"/>
                <a:sym typeface="Gill Sans Light"/>
              </a:rPr>
              <a:t>This is an ongoing project to celebrate some of the Forest of Dean’s inspiring women for International Women’s Day 2025. The project will showcase to young people the variety of career pathways, job roles, industries that are available right here in the Forest of Dean, while highlighting some of the amazing women in our district. </a:t>
            </a:r>
          </a:p>
          <a:p>
            <a:pPr algn="l">
              <a:lnSpc>
                <a:spcPts val="3269"/>
              </a:lnSpc>
            </a:pPr>
          </a:p>
          <a:p>
            <a:pPr algn="l">
              <a:lnSpc>
                <a:spcPts val="3269"/>
              </a:lnSpc>
            </a:pPr>
            <a:r>
              <a:rPr lang="en-US" sz="3269">
                <a:solidFill>
                  <a:srgbClr val="000000"/>
                </a:solidFill>
                <a:latin typeface="Gill Sans Light"/>
                <a:ea typeface="Gill Sans Light"/>
                <a:cs typeface="Gill Sans Light"/>
                <a:sym typeface="Gill Sans Light"/>
              </a:rPr>
              <a:t>We are currently filming informal ‘day in the life’ videos with a number of women who grew up, live, or work locally, and incorporating this with a career background interview. </a:t>
            </a:r>
          </a:p>
          <a:p>
            <a:pPr algn="l">
              <a:lnSpc>
                <a:spcPts val="3269"/>
              </a:lnSpc>
            </a:pPr>
          </a:p>
          <a:p>
            <a:pPr algn="l">
              <a:lnSpc>
                <a:spcPts val="3269"/>
              </a:lnSpc>
            </a:pPr>
            <a:r>
              <a:rPr lang="en-US" sz="3269">
                <a:solidFill>
                  <a:srgbClr val="000000"/>
                </a:solidFill>
                <a:latin typeface="Gill Sans Light"/>
                <a:ea typeface="Gill Sans Light"/>
                <a:cs typeface="Gill Sans Light"/>
                <a:sym typeface="Gill Sans Light"/>
              </a:rPr>
              <a:t>We are ensuring a broad representation of career types and sectors, from agriculture and the arts, to small business owners and independent consultants.  </a:t>
            </a:r>
          </a:p>
          <a:p>
            <a:pPr algn="l">
              <a:lnSpc>
                <a:spcPts val="3269"/>
              </a:lnSpc>
            </a:pPr>
          </a:p>
          <a:p>
            <a:pPr algn="l">
              <a:lnSpc>
                <a:spcPts val="3269"/>
              </a:lnSpc>
              <a:spcBef>
                <a:spcPct val="0"/>
              </a:spcBef>
            </a:pPr>
            <a:r>
              <a:rPr lang="en-US" sz="3269">
                <a:solidFill>
                  <a:srgbClr val="000000"/>
                </a:solidFill>
                <a:latin typeface="Gill Sans Light"/>
                <a:ea typeface="Gill Sans Light"/>
                <a:cs typeface="Gill Sans Light"/>
                <a:sym typeface="Gill Sans Light"/>
              </a:rPr>
              <a:t>These videos will be shared with schools and will be followed up by an interactive panel session at each school throughout March 2025. The panels will feature some of the participating women and students will have the chance to ask questions directly to the panellists. </a:t>
            </a:r>
          </a:p>
        </p:txBody>
      </p:sp>
      <p:sp>
        <p:nvSpPr>
          <p:cNvPr name="Freeform 5" id="5"/>
          <p:cNvSpPr/>
          <p:nvPr/>
        </p:nvSpPr>
        <p:spPr>
          <a:xfrm flipH="false" flipV="false" rot="0">
            <a:off x="15752127" y="-688460"/>
            <a:ext cx="2535873" cy="11663921"/>
          </a:xfrm>
          <a:custGeom>
            <a:avLst/>
            <a:gdLst/>
            <a:ahLst/>
            <a:cxnLst/>
            <a:rect r="r" b="b" t="t" l="l"/>
            <a:pathLst>
              <a:path h="11663921" w="2535873">
                <a:moveTo>
                  <a:pt x="0" y="0"/>
                </a:moveTo>
                <a:lnTo>
                  <a:pt x="2535873" y="0"/>
                </a:lnTo>
                <a:lnTo>
                  <a:pt x="2535873" y="11663920"/>
                </a:lnTo>
                <a:lnTo>
                  <a:pt x="0" y="11663920"/>
                </a:lnTo>
                <a:lnTo>
                  <a:pt x="0" y="0"/>
                </a:lnTo>
                <a:close/>
              </a:path>
            </a:pathLst>
          </a:custGeom>
          <a:blipFill>
            <a:blip r:embed="rId2">
              <a:alphaModFix amt="61000"/>
            </a:blip>
            <a:stretch>
              <a:fillRect l="-449471"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DAGX4iOSmx4</dc:identifier>
  <dcterms:modified xsi:type="dcterms:W3CDTF">2011-08-01T06:04:30Z</dcterms:modified>
  <cp:revision>1</cp:revision>
  <dc:title>White Clean Minimalist Onboarding Plan Digital Sales and Marketing Presentation</dc:title>
</cp:coreProperties>
</file>