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Code Pro" panose="020B0604020202020204" charset="0"/>
      <p:regular r:id="rId13"/>
    </p:embeddedFont>
    <p:embeddedFont>
      <p:font typeface="Code Pro Bold" panose="020B0604020202020204" charset="0"/>
      <p:regular r:id="rId14"/>
    </p:embeddedFont>
    <p:embeddedFont>
      <p:font typeface="Code Pro Light" panose="020B0604020202020204" charset="0"/>
      <p:regular r:id="rId15"/>
    </p:embeddedFont>
    <p:embeddedFont>
      <p:font typeface="More Sugar" panose="020B0604020202020204" charset="0"/>
      <p:regular r:id="rId16"/>
    </p:embeddedFont>
    <p:embeddedFont>
      <p:font typeface="Open Sans Light" panose="020B0306030504020204"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799" y="-6132681"/>
            <a:ext cx="21317700" cy="21317700"/>
          </a:xfrm>
          <a:custGeom>
            <a:avLst/>
            <a:gdLst/>
            <a:ahLst/>
            <a:cxnLst/>
            <a:rect l="l" t="t" r="r" b="b"/>
            <a:pathLst>
              <a:path w="21317700" h="21317700">
                <a:moveTo>
                  <a:pt x="0" y="0"/>
                </a:moveTo>
                <a:lnTo>
                  <a:pt x="21317700" y="0"/>
                </a:lnTo>
                <a:lnTo>
                  <a:pt x="21317700" y="21317700"/>
                </a:lnTo>
                <a:lnTo>
                  <a:pt x="0" y="21317700"/>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a:grpSpLocks noChangeAspect="1"/>
          </p:cNvGrpSpPr>
          <p:nvPr/>
        </p:nvGrpSpPr>
        <p:grpSpPr>
          <a:xfrm>
            <a:off x="-193759" y="0"/>
            <a:ext cx="6004263" cy="10442599"/>
            <a:chOff x="0" y="0"/>
            <a:chExt cx="3291840" cy="5725160"/>
          </a:xfrm>
        </p:grpSpPr>
        <p:sp>
          <p:nvSpPr>
            <p:cNvPr id="4" name="Freeform 4"/>
            <p:cNvSpPr/>
            <p:nvPr/>
          </p:nvSpPr>
          <p:spPr>
            <a:xfrm>
              <a:off x="38100" y="0"/>
              <a:ext cx="3252470" cy="1734820"/>
            </a:xfrm>
            <a:custGeom>
              <a:avLst/>
              <a:gdLst/>
              <a:ahLst/>
              <a:cxnLst/>
              <a:rect l="l" t="t" r="r" b="b"/>
              <a:pathLst>
                <a:path w="3252470" h="1734820">
                  <a:moveTo>
                    <a:pt x="3021330" y="0"/>
                  </a:moveTo>
                  <a:cubicBezTo>
                    <a:pt x="2995930" y="2540"/>
                    <a:pt x="2971800" y="6350"/>
                    <a:pt x="2946400" y="8890"/>
                  </a:cubicBezTo>
                  <a:cubicBezTo>
                    <a:pt x="2937510" y="10160"/>
                    <a:pt x="2927350" y="11430"/>
                    <a:pt x="2918460" y="12700"/>
                  </a:cubicBezTo>
                  <a:cubicBezTo>
                    <a:pt x="2905760" y="13970"/>
                    <a:pt x="2915920" y="12700"/>
                    <a:pt x="2918460" y="12700"/>
                  </a:cubicBezTo>
                  <a:cubicBezTo>
                    <a:pt x="2894330" y="16510"/>
                    <a:pt x="2871470" y="19050"/>
                    <a:pt x="2847340" y="22860"/>
                  </a:cubicBezTo>
                  <a:cubicBezTo>
                    <a:pt x="2815590" y="26670"/>
                    <a:pt x="2783840" y="30480"/>
                    <a:pt x="2752090" y="31750"/>
                  </a:cubicBezTo>
                  <a:cubicBezTo>
                    <a:pt x="2519680" y="46990"/>
                    <a:pt x="2286000" y="16510"/>
                    <a:pt x="2053590" y="15240"/>
                  </a:cubicBezTo>
                  <a:cubicBezTo>
                    <a:pt x="1816100" y="12700"/>
                    <a:pt x="1577340" y="13970"/>
                    <a:pt x="1339850" y="19050"/>
                  </a:cubicBezTo>
                  <a:cubicBezTo>
                    <a:pt x="892810" y="27940"/>
                    <a:pt x="445770" y="46990"/>
                    <a:pt x="0" y="49530"/>
                  </a:cubicBezTo>
                  <a:cubicBezTo>
                    <a:pt x="1270" y="480060"/>
                    <a:pt x="12700" y="911860"/>
                    <a:pt x="21590" y="1342390"/>
                  </a:cubicBezTo>
                  <a:cubicBezTo>
                    <a:pt x="24130" y="1470660"/>
                    <a:pt x="26670" y="1598930"/>
                    <a:pt x="27940" y="1725930"/>
                  </a:cubicBezTo>
                  <a:cubicBezTo>
                    <a:pt x="228600" y="1728470"/>
                    <a:pt x="427990" y="1734820"/>
                    <a:pt x="628650" y="1733550"/>
                  </a:cubicBezTo>
                  <a:cubicBezTo>
                    <a:pt x="871220" y="1732280"/>
                    <a:pt x="1113790" y="1714500"/>
                    <a:pt x="1356360" y="1710690"/>
                  </a:cubicBezTo>
                  <a:cubicBezTo>
                    <a:pt x="1596390" y="1706880"/>
                    <a:pt x="1835150" y="1711960"/>
                    <a:pt x="2075180" y="1715770"/>
                  </a:cubicBezTo>
                  <a:cubicBezTo>
                    <a:pt x="2316480" y="1719580"/>
                    <a:pt x="2559050" y="1720850"/>
                    <a:pt x="2800350" y="1713230"/>
                  </a:cubicBezTo>
                  <a:cubicBezTo>
                    <a:pt x="2917190" y="1709420"/>
                    <a:pt x="3034030" y="1705610"/>
                    <a:pt x="3150870" y="1709420"/>
                  </a:cubicBezTo>
                  <a:cubicBezTo>
                    <a:pt x="3185160" y="1710690"/>
                    <a:pt x="3218180" y="1710690"/>
                    <a:pt x="3252470" y="1711960"/>
                  </a:cubicBezTo>
                  <a:cubicBezTo>
                    <a:pt x="3247390" y="1141730"/>
                    <a:pt x="3233420" y="570230"/>
                    <a:pt x="3233420" y="0"/>
                  </a:cubicBezTo>
                  <a:lnTo>
                    <a:pt x="3021330" y="0"/>
                  </a:lnTo>
                  <a:close/>
                </a:path>
              </a:pathLst>
            </a:custGeom>
            <a:blipFill>
              <a:blip r:embed="rId4"/>
              <a:stretch>
                <a:fillRect t="-5684" b="-35015"/>
              </a:stretch>
            </a:blipFill>
          </p:spPr>
          <p:txBody>
            <a:bodyPr/>
            <a:lstStyle/>
            <a:p>
              <a:endParaRPr lang="en-GB"/>
            </a:p>
          </p:txBody>
        </p:sp>
        <p:sp>
          <p:nvSpPr>
            <p:cNvPr id="5" name="Freeform 5"/>
            <p:cNvSpPr/>
            <p:nvPr/>
          </p:nvSpPr>
          <p:spPr>
            <a:xfrm>
              <a:off x="31750" y="2037080"/>
              <a:ext cx="3260090" cy="1697990"/>
            </a:xfrm>
            <a:custGeom>
              <a:avLst/>
              <a:gdLst/>
              <a:ahLst/>
              <a:cxnLst/>
              <a:rect l="l" t="t" r="r" b="b"/>
              <a:pathLst>
                <a:path w="3260090" h="1697990">
                  <a:moveTo>
                    <a:pt x="3260090" y="10160"/>
                  </a:moveTo>
                  <a:lnTo>
                    <a:pt x="3111500" y="6350"/>
                  </a:lnTo>
                  <a:cubicBezTo>
                    <a:pt x="2979420" y="3810"/>
                    <a:pt x="2847340" y="11430"/>
                    <a:pt x="2715260" y="13970"/>
                  </a:cubicBezTo>
                  <a:cubicBezTo>
                    <a:pt x="2233930" y="25400"/>
                    <a:pt x="1752600" y="0"/>
                    <a:pt x="1271270" y="11430"/>
                  </a:cubicBezTo>
                  <a:cubicBezTo>
                    <a:pt x="1028700" y="16510"/>
                    <a:pt x="786130" y="34290"/>
                    <a:pt x="543560" y="33020"/>
                  </a:cubicBezTo>
                  <a:cubicBezTo>
                    <a:pt x="374650" y="31750"/>
                    <a:pt x="205740" y="27940"/>
                    <a:pt x="36830" y="25400"/>
                  </a:cubicBezTo>
                  <a:cubicBezTo>
                    <a:pt x="38100" y="227330"/>
                    <a:pt x="36830" y="429260"/>
                    <a:pt x="31750" y="629920"/>
                  </a:cubicBezTo>
                  <a:cubicBezTo>
                    <a:pt x="26670" y="829310"/>
                    <a:pt x="16510" y="1028700"/>
                    <a:pt x="10160" y="1226820"/>
                  </a:cubicBezTo>
                  <a:cubicBezTo>
                    <a:pt x="6350" y="1372870"/>
                    <a:pt x="2540" y="1520190"/>
                    <a:pt x="0" y="1666240"/>
                  </a:cubicBezTo>
                  <a:cubicBezTo>
                    <a:pt x="242570" y="1663700"/>
                    <a:pt x="486410" y="1654810"/>
                    <a:pt x="728980" y="1648460"/>
                  </a:cubicBezTo>
                  <a:cubicBezTo>
                    <a:pt x="967740" y="1642110"/>
                    <a:pt x="1205230" y="1647190"/>
                    <a:pt x="1443990" y="1648460"/>
                  </a:cubicBezTo>
                  <a:cubicBezTo>
                    <a:pt x="1680210" y="1648460"/>
                    <a:pt x="1916430" y="1642110"/>
                    <a:pt x="2153920" y="1643380"/>
                  </a:cubicBezTo>
                  <a:cubicBezTo>
                    <a:pt x="2387600" y="1643380"/>
                    <a:pt x="2620010" y="1653540"/>
                    <a:pt x="2851150" y="1680210"/>
                  </a:cubicBezTo>
                  <a:cubicBezTo>
                    <a:pt x="2959100" y="1692910"/>
                    <a:pt x="3068320" y="1697990"/>
                    <a:pt x="3177540" y="1696720"/>
                  </a:cubicBezTo>
                  <a:cubicBezTo>
                    <a:pt x="3188970" y="1696720"/>
                    <a:pt x="3200400" y="1696720"/>
                    <a:pt x="3211830" y="1695450"/>
                  </a:cubicBezTo>
                  <a:lnTo>
                    <a:pt x="3219450" y="1474470"/>
                  </a:lnTo>
                  <a:cubicBezTo>
                    <a:pt x="3227070" y="1287780"/>
                    <a:pt x="3238500" y="1099820"/>
                    <a:pt x="3247391" y="913130"/>
                  </a:cubicBezTo>
                  <a:cubicBezTo>
                    <a:pt x="3256281" y="722630"/>
                    <a:pt x="3258820" y="532130"/>
                    <a:pt x="3260091" y="341630"/>
                  </a:cubicBezTo>
                  <a:lnTo>
                    <a:pt x="3260091" y="10160"/>
                  </a:lnTo>
                  <a:close/>
                </a:path>
              </a:pathLst>
            </a:custGeom>
            <a:blipFill>
              <a:blip r:embed="rId5"/>
              <a:stretch>
                <a:fillRect t="-22293" b="-22293"/>
              </a:stretch>
            </a:blipFill>
          </p:spPr>
          <p:txBody>
            <a:bodyPr/>
            <a:lstStyle/>
            <a:p>
              <a:endParaRPr lang="en-GB"/>
            </a:p>
          </p:txBody>
        </p:sp>
        <p:sp>
          <p:nvSpPr>
            <p:cNvPr id="6" name="Freeform 6"/>
            <p:cNvSpPr/>
            <p:nvPr/>
          </p:nvSpPr>
          <p:spPr>
            <a:xfrm>
              <a:off x="-3810" y="3986530"/>
              <a:ext cx="3270250" cy="1742440"/>
            </a:xfrm>
            <a:custGeom>
              <a:avLst/>
              <a:gdLst/>
              <a:ahLst/>
              <a:cxnLst/>
              <a:rect l="l" t="t" r="r" b="b"/>
              <a:pathLst>
                <a:path w="3270250" h="1742440">
                  <a:moveTo>
                    <a:pt x="3267710" y="727710"/>
                  </a:moveTo>
                  <a:cubicBezTo>
                    <a:pt x="3267710" y="549910"/>
                    <a:pt x="3247390" y="372110"/>
                    <a:pt x="3243580" y="193040"/>
                  </a:cubicBezTo>
                  <a:cubicBezTo>
                    <a:pt x="3243580" y="153670"/>
                    <a:pt x="3242310" y="114300"/>
                    <a:pt x="3242310" y="74930"/>
                  </a:cubicBezTo>
                  <a:cubicBezTo>
                    <a:pt x="3224530" y="74930"/>
                    <a:pt x="3206750" y="76200"/>
                    <a:pt x="3188970" y="76200"/>
                  </a:cubicBezTo>
                  <a:cubicBezTo>
                    <a:pt x="3064510" y="76200"/>
                    <a:pt x="2942590" y="64770"/>
                    <a:pt x="2819400" y="50800"/>
                  </a:cubicBezTo>
                  <a:cubicBezTo>
                    <a:pt x="2348230" y="0"/>
                    <a:pt x="1873250" y="31750"/>
                    <a:pt x="1400810" y="26670"/>
                  </a:cubicBezTo>
                  <a:cubicBezTo>
                    <a:pt x="1159510" y="24130"/>
                    <a:pt x="919480" y="22861"/>
                    <a:pt x="678180" y="30480"/>
                  </a:cubicBezTo>
                  <a:cubicBezTo>
                    <a:pt x="462280" y="36830"/>
                    <a:pt x="246380" y="44450"/>
                    <a:pt x="29210" y="45720"/>
                  </a:cubicBezTo>
                  <a:cubicBezTo>
                    <a:pt x="24130" y="416561"/>
                    <a:pt x="20320" y="787400"/>
                    <a:pt x="10160" y="1156970"/>
                  </a:cubicBezTo>
                  <a:cubicBezTo>
                    <a:pt x="5080" y="1341120"/>
                    <a:pt x="0" y="1526540"/>
                    <a:pt x="3810" y="1710690"/>
                  </a:cubicBezTo>
                  <a:cubicBezTo>
                    <a:pt x="266700" y="1710690"/>
                    <a:pt x="528320" y="1715770"/>
                    <a:pt x="791210" y="1720850"/>
                  </a:cubicBezTo>
                  <a:cubicBezTo>
                    <a:pt x="1275080" y="1731010"/>
                    <a:pt x="1760220" y="1742440"/>
                    <a:pt x="2244090" y="1732280"/>
                  </a:cubicBezTo>
                  <a:cubicBezTo>
                    <a:pt x="2585720" y="1724660"/>
                    <a:pt x="2928620" y="1717040"/>
                    <a:pt x="3270250" y="1713230"/>
                  </a:cubicBezTo>
                  <a:cubicBezTo>
                    <a:pt x="3218180" y="1389380"/>
                    <a:pt x="3268980" y="1055370"/>
                    <a:pt x="3267710" y="727710"/>
                  </a:cubicBezTo>
                  <a:close/>
                </a:path>
              </a:pathLst>
            </a:custGeom>
            <a:blipFill>
              <a:blip r:embed="rId6"/>
              <a:stretch>
                <a:fillRect t="-77044" b="-77044"/>
              </a:stretch>
            </a:blipFill>
          </p:spPr>
          <p:txBody>
            <a:bodyPr/>
            <a:lstStyle/>
            <a:p>
              <a:endParaRPr lang="en-GB"/>
            </a:p>
          </p:txBody>
        </p:sp>
      </p:grpSp>
      <p:sp>
        <p:nvSpPr>
          <p:cNvPr id="7" name="Freeform 7"/>
          <p:cNvSpPr/>
          <p:nvPr/>
        </p:nvSpPr>
        <p:spPr>
          <a:xfrm>
            <a:off x="12817245" y="1470980"/>
            <a:ext cx="3788420" cy="3788420"/>
          </a:xfrm>
          <a:custGeom>
            <a:avLst/>
            <a:gdLst/>
            <a:ahLst/>
            <a:cxnLst/>
            <a:rect l="l" t="t" r="r" b="b"/>
            <a:pathLst>
              <a:path w="3788420" h="3788420">
                <a:moveTo>
                  <a:pt x="0" y="0"/>
                </a:moveTo>
                <a:lnTo>
                  <a:pt x="3788420" y="0"/>
                </a:lnTo>
                <a:lnTo>
                  <a:pt x="3788420" y="3788419"/>
                </a:lnTo>
                <a:lnTo>
                  <a:pt x="0" y="3788419"/>
                </a:lnTo>
                <a:lnTo>
                  <a:pt x="0" y="0"/>
                </a:lnTo>
                <a:close/>
              </a:path>
            </a:pathLst>
          </a:custGeom>
          <a:blipFill>
            <a:blip r:embed="rId7"/>
            <a:stretch>
              <a:fillRect/>
            </a:stretch>
          </a:blipFill>
        </p:spPr>
        <p:txBody>
          <a:bodyPr/>
          <a:lstStyle/>
          <a:p>
            <a:endParaRPr lang="en-GB"/>
          </a:p>
        </p:txBody>
      </p:sp>
      <p:sp>
        <p:nvSpPr>
          <p:cNvPr id="8" name="TextBox 8"/>
          <p:cNvSpPr txBox="1"/>
          <p:nvPr/>
        </p:nvSpPr>
        <p:spPr>
          <a:xfrm>
            <a:off x="6721378" y="2020255"/>
            <a:ext cx="6482466" cy="3107411"/>
          </a:xfrm>
          <a:prstGeom prst="rect">
            <a:avLst/>
          </a:prstGeom>
        </p:spPr>
        <p:txBody>
          <a:bodyPr lIns="0" tIns="0" rIns="0" bIns="0" rtlCol="0" anchor="t">
            <a:spAutoFit/>
          </a:bodyPr>
          <a:lstStyle/>
          <a:p>
            <a:pPr algn="l">
              <a:lnSpc>
                <a:spcPts val="5987"/>
              </a:lnSpc>
            </a:pPr>
            <a:r>
              <a:rPr lang="en-US" sz="6727" spc="161" dirty="0">
                <a:solidFill>
                  <a:srgbClr val="323366"/>
                </a:solidFill>
                <a:latin typeface="More Sugar"/>
              </a:rPr>
              <a:t>FOREST VOLUNTARY ACTION FORUM</a:t>
            </a:r>
          </a:p>
        </p:txBody>
      </p:sp>
      <p:sp>
        <p:nvSpPr>
          <p:cNvPr id="9" name="TextBox 9"/>
          <p:cNvSpPr txBox="1"/>
          <p:nvPr/>
        </p:nvSpPr>
        <p:spPr>
          <a:xfrm>
            <a:off x="6769003" y="1171575"/>
            <a:ext cx="7278830" cy="461010"/>
          </a:xfrm>
          <a:prstGeom prst="rect">
            <a:avLst/>
          </a:prstGeom>
        </p:spPr>
        <p:txBody>
          <a:bodyPr lIns="0" tIns="0" rIns="0" bIns="0" rtlCol="0" anchor="t">
            <a:spAutoFit/>
          </a:bodyPr>
          <a:lstStyle/>
          <a:p>
            <a:pPr algn="l">
              <a:lnSpc>
                <a:spcPts val="3119"/>
              </a:lnSpc>
            </a:pPr>
            <a:r>
              <a:rPr lang="en-US" sz="3999" spc="95">
                <a:solidFill>
                  <a:srgbClr val="323366"/>
                </a:solidFill>
                <a:latin typeface="Code Pro"/>
              </a:rPr>
              <a:t>INTRO TO </a:t>
            </a:r>
          </a:p>
        </p:txBody>
      </p:sp>
      <p:sp>
        <p:nvSpPr>
          <p:cNvPr id="10" name="TextBox 10"/>
          <p:cNvSpPr txBox="1"/>
          <p:nvPr/>
        </p:nvSpPr>
        <p:spPr>
          <a:xfrm>
            <a:off x="6721378" y="6016056"/>
            <a:ext cx="6482466" cy="688976"/>
          </a:xfrm>
          <a:prstGeom prst="rect">
            <a:avLst/>
          </a:prstGeom>
        </p:spPr>
        <p:txBody>
          <a:bodyPr lIns="0" tIns="0" rIns="0" bIns="0" rtlCol="0" anchor="t">
            <a:spAutoFit/>
          </a:bodyPr>
          <a:lstStyle/>
          <a:p>
            <a:pPr algn="l">
              <a:lnSpc>
                <a:spcPts val="5599"/>
              </a:lnSpc>
              <a:spcBef>
                <a:spcPct val="0"/>
              </a:spcBef>
            </a:pPr>
            <a:r>
              <a:rPr lang="en-US" sz="3999">
                <a:solidFill>
                  <a:srgbClr val="323366"/>
                </a:solidFill>
                <a:latin typeface="Code Pro Bold"/>
              </a:rPr>
              <a:t>Deb Cook</a:t>
            </a:r>
          </a:p>
        </p:txBody>
      </p:sp>
      <p:sp>
        <p:nvSpPr>
          <p:cNvPr id="11" name="TextBox 11"/>
          <p:cNvSpPr txBox="1"/>
          <p:nvPr/>
        </p:nvSpPr>
        <p:spPr>
          <a:xfrm>
            <a:off x="6749953" y="6699689"/>
            <a:ext cx="6482466" cy="523875"/>
          </a:xfrm>
          <a:prstGeom prst="rect">
            <a:avLst/>
          </a:prstGeom>
        </p:spPr>
        <p:txBody>
          <a:bodyPr lIns="0" tIns="0" rIns="0" bIns="0" rtlCol="0" anchor="t">
            <a:spAutoFit/>
          </a:bodyPr>
          <a:lstStyle/>
          <a:p>
            <a:pPr algn="l">
              <a:lnSpc>
                <a:spcPts val="4200"/>
              </a:lnSpc>
              <a:spcBef>
                <a:spcPct val="0"/>
              </a:spcBef>
            </a:pPr>
            <a:r>
              <a:rPr lang="en-US" sz="3000">
                <a:solidFill>
                  <a:srgbClr val="55593A"/>
                </a:solidFill>
                <a:latin typeface="Code Pro"/>
              </a:rPr>
              <a:t>Volunteering Manager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799" y="-6132681"/>
            <a:ext cx="21317700" cy="21317700"/>
          </a:xfrm>
          <a:custGeom>
            <a:avLst/>
            <a:gdLst/>
            <a:ahLst/>
            <a:cxnLst/>
            <a:rect l="l" t="t" r="r" b="b"/>
            <a:pathLst>
              <a:path w="21317700" h="21317700">
                <a:moveTo>
                  <a:pt x="0" y="0"/>
                </a:moveTo>
                <a:lnTo>
                  <a:pt x="21317700" y="0"/>
                </a:lnTo>
                <a:lnTo>
                  <a:pt x="21317700" y="21317700"/>
                </a:lnTo>
                <a:lnTo>
                  <a:pt x="0" y="21317700"/>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1465659" y="9492964"/>
            <a:ext cx="5314897" cy="497873"/>
            <a:chOff x="0" y="0"/>
            <a:chExt cx="7086530" cy="663830"/>
          </a:xfrm>
        </p:grpSpPr>
        <p:sp>
          <p:nvSpPr>
            <p:cNvPr id="4" name="Freeform 4"/>
            <p:cNvSpPr/>
            <p:nvPr/>
          </p:nvSpPr>
          <p:spPr>
            <a:xfrm>
              <a:off x="0" y="0"/>
              <a:ext cx="663830" cy="663830"/>
            </a:xfrm>
            <a:custGeom>
              <a:avLst/>
              <a:gdLst/>
              <a:ahLst/>
              <a:cxnLst/>
              <a:rect l="l" t="t" r="r" b="b"/>
              <a:pathLst>
                <a:path w="663830" h="663830">
                  <a:moveTo>
                    <a:pt x="0" y="0"/>
                  </a:moveTo>
                  <a:lnTo>
                    <a:pt x="663830" y="0"/>
                  </a:lnTo>
                  <a:lnTo>
                    <a:pt x="663830" y="663830"/>
                  </a:lnTo>
                  <a:lnTo>
                    <a:pt x="0" y="66383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18590" y="129652"/>
              <a:ext cx="6267939" cy="459317"/>
            </a:xfrm>
            <a:prstGeom prst="rect">
              <a:avLst/>
            </a:prstGeom>
          </p:spPr>
          <p:txBody>
            <a:bodyPr lIns="0" tIns="0" rIns="0" bIns="0" rtlCol="0" anchor="t">
              <a:spAutoFit/>
            </a:bodyPr>
            <a:lstStyle/>
            <a:p>
              <a:pPr algn="l">
                <a:lnSpc>
                  <a:spcPts val="2800"/>
                </a:lnSpc>
              </a:pPr>
              <a:r>
                <a:rPr lang="en-US" sz="2000">
                  <a:solidFill>
                    <a:srgbClr val="323366"/>
                  </a:solidFill>
                  <a:latin typeface="Code Pro"/>
                </a:rPr>
                <a:t>FOREST VOLUNTARY ACTION FORUM</a:t>
              </a:r>
            </a:p>
          </p:txBody>
        </p:sp>
      </p:grpSp>
      <p:sp>
        <p:nvSpPr>
          <p:cNvPr id="6" name="Freeform 6"/>
          <p:cNvSpPr/>
          <p:nvPr/>
        </p:nvSpPr>
        <p:spPr>
          <a:xfrm>
            <a:off x="5630863" y="4406772"/>
            <a:ext cx="11197319" cy="2897306"/>
          </a:xfrm>
          <a:custGeom>
            <a:avLst/>
            <a:gdLst/>
            <a:ahLst/>
            <a:cxnLst/>
            <a:rect l="l" t="t" r="r" b="b"/>
            <a:pathLst>
              <a:path w="11197319" h="2897306">
                <a:moveTo>
                  <a:pt x="0" y="0"/>
                </a:moveTo>
                <a:lnTo>
                  <a:pt x="11197319" y="0"/>
                </a:lnTo>
                <a:lnTo>
                  <a:pt x="11197319" y="2897306"/>
                </a:lnTo>
                <a:lnTo>
                  <a:pt x="0" y="28973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rot="1400771">
            <a:off x="15247171" y="6759511"/>
            <a:ext cx="2279044" cy="2648768"/>
          </a:xfrm>
          <a:custGeom>
            <a:avLst/>
            <a:gdLst/>
            <a:ahLst/>
            <a:cxnLst/>
            <a:rect l="l" t="t" r="r" b="b"/>
            <a:pathLst>
              <a:path w="2279044" h="2648768">
                <a:moveTo>
                  <a:pt x="0" y="0"/>
                </a:moveTo>
                <a:lnTo>
                  <a:pt x="2279044" y="0"/>
                </a:lnTo>
                <a:lnTo>
                  <a:pt x="2279044" y="2648769"/>
                </a:lnTo>
                <a:lnTo>
                  <a:pt x="0" y="26487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14632670" y="503166"/>
            <a:ext cx="2798623" cy="4123201"/>
          </a:xfrm>
          <a:custGeom>
            <a:avLst/>
            <a:gdLst/>
            <a:ahLst/>
            <a:cxnLst/>
            <a:rect l="l" t="t" r="r" b="b"/>
            <a:pathLst>
              <a:path w="2798623" h="4123201">
                <a:moveTo>
                  <a:pt x="0" y="0"/>
                </a:moveTo>
                <a:lnTo>
                  <a:pt x="2798623" y="0"/>
                </a:lnTo>
                <a:lnTo>
                  <a:pt x="2798623" y="4123202"/>
                </a:lnTo>
                <a:lnTo>
                  <a:pt x="0" y="41232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9" name="Group 9"/>
          <p:cNvGrpSpPr>
            <a:grpSpLocks noChangeAspect="1"/>
          </p:cNvGrpSpPr>
          <p:nvPr/>
        </p:nvGrpSpPr>
        <p:grpSpPr>
          <a:xfrm>
            <a:off x="763295" y="2602867"/>
            <a:ext cx="4490632" cy="6735949"/>
            <a:chOff x="0" y="0"/>
            <a:chExt cx="6350000" cy="9525000"/>
          </a:xfrm>
        </p:grpSpPr>
        <p:sp>
          <p:nvSpPr>
            <p:cNvPr id="10" name="Freeform 10"/>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1"/>
              <a:stretch>
                <a:fillRect l="-123344" t="-36672" r="-78757" b="-14378"/>
              </a:stretch>
            </a:blipFill>
          </p:spPr>
          <p:txBody>
            <a:bodyPr/>
            <a:lstStyle/>
            <a:p>
              <a:endParaRPr lang="en-GB"/>
            </a:p>
          </p:txBody>
        </p:sp>
      </p:grpSp>
      <p:grpSp>
        <p:nvGrpSpPr>
          <p:cNvPr id="11" name="Group 11"/>
          <p:cNvGrpSpPr/>
          <p:nvPr/>
        </p:nvGrpSpPr>
        <p:grpSpPr>
          <a:xfrm>
            <a:off x="3598169" y="7441937"/>
            <a:ext cx="2573113" cy="1704980"/>
            <a:chOff x="0" y="0"/>
            <a:chExt cx="677692" cy="449048"/>
          </a:xfrm>
        </p:grpSpPr>
        <p:sp>
          <p:nvSpPr>
            <p:cNvPr id="12" name="Freeform 12"/>
            <p:cNvSpPr/>
            <p:nvPr/>
          </p:nvSpPr>
          <p:spPr>
            <a:xfrm>
              <a:off x="0" y="0"/>
              <a:ext cx="677692" cy="449048"/>
            </a:xfrm>
            <a:custGeom>
              <a:avLst/>
              <a:gdLst/>
              <a:ahLst/>
              <a:cxnLst/>
              <a:rect l="l" t="t" r="r" b="b"/>
              <a:pathLst>
                <a:path w="677692" h="449048">
                  <a:moveTo>
                    <a:pt x="90263" y="0"/>
                  </a:moveTo>
                  <a:lnTo>
                    <a:pt x="587429" y="0"/>
                  </a:lnTo>
                  <a:cubicBezTo>
                    <a:pt x="637280" y="0"/>
                    <a:pt x="677692" y="40412"/>
                    <a:pt x="677692" y="90263"/>
                  </a:cubicBezTo>
                  <a:lnTo>
                    <a:pt x="677692" y="358785"/>
                  </a:lnTo>
                  <a:cubicBezTo>
                    <a:pt x="677692" y="408636"/>
                    <a:pt x="637280" y="449048"/>
                    <a:pt x="587429" y="449048"/>
                  </a:cubicBezTo>
                  <a:lnTo>
                    <a:pt x="90263" y="449048"/>
                  </a:lnTo>
                  <a:cubicBezTo>
                    <a:pt x="40412" y="449048"/>
                    <a:pt x="0" y="408636"/>
                    <a:pt x="0" y="358785"/>
                  </a:cubicBezTo>
                  <a:lnTo>
                    <a:pt x="0" y="90263"/>
                  </a:lnTo>
                  <a:cubicBezTo>
                    <a:pt x="0" y="40412"/>
                    <a:pt x="40412" y="0"/>
                    <a:pt x="90263" y="0"/>
                  </a:cubicBezTo>
                  <a:close/>
                </a:path>
              </a:pathLst>
            </a:custGeom>
            <a:solidFill>
              <a:srgbClr val="323366"/>
            </a:solidFill>
          </p:spPr>
          <p:txBody>
            <a:bodyPr/>
            <a:lstStyle/>
            <a:p>
              <a:endParaRPr lang="en-GB"/>
            </a:p>
          </p:txBody>
        </p:sp>
        <p:sp>
          <p:nvSpPr>
            <p:cNvPr id="13" name="TextBox 13"/>
            <p:cNvSpPr txBox="1"/>
            <p:nvPr/>
          </p:nvSpPr>
          <p:spPr>
            <a:xfrm>
              <a:off x="0" y="-57150"/>
              <a:ext cx="677692" cy="506198"/>
            </a:xfrm>
            <a:prstGeom prst="rect">
              <a:avLst/>
            </a:prstGeom>
          </p:spPr>
          <p:txBody>
            <a:bodyPr lIns="50800" tIns="50800" rIns="50800" bIns="50800" rtlCol="0" anchor="ctr"/>
            <a:lstStyle/>
            <a:p>
              <a:pPr algn="ctr">
                <a:lnSpc>
                  <a:spcPts val="2800"/>
                </a:lnSpc>
              </a:pPr>
              <a:endParaRPr/>
            </a:p>
          </p:txBody>
        </p:sp>
      </p:grpSp>
      <p:grpSp>
        <p:nvGrpSpPr>
          <p:cNvPr id="14" name="Group 14"/>
          <p:cNvGrpSpPr/>
          <p:nvPr/>
        </p:nvGrpSpPr>
        <p:grpSpPr>
          <a:xfrm>
            <a:off x="9351252" y="7441937"/>
            <a:ext cx="2573113" cy="1704980"/>
            <a:chOff x="0" y="0"/>
            <a:chExt cx="677692" cy="449048"/>
          </a:xfrm>
        </p:grpSpPr>
        <p:sp>
          <p:nvSpPr>
            <p:cNvPr id="15" name="Freeform 15"/>
            <p:cNvSpPr/>
            <p:nvPr/>
          </p:nvSpPr>
          <p:spPr>
            <a:xfrm>
              <a:off x="0" y="0"/>
              <a:ext cx="677692" cy="449048"/>
            </a:xfrm>
            <a:custGeom>
              <a:avLst/>
              <a:gdLst/>
              <a:ahLst/>
              <a:cxnLst/>
              <a:rect l="l" t="t" r="r" b="b"/>
              <a:pathLst>
                <a:path w="677692" h="449048">
                  <a:moveTo>
                    <a:pt x="90263" y="0"/>
                  </a:moveTo>
                  <a:lnTo>
                    <a:pt x="587429" y="0"/>
                  </a:lnTo>
                  <a:cubicBezTo>
                    <a:pt x="637280" y="0"/>
                    <a:pt x="677692" y="40412"/>
                    <a:pt x="677692" y="90263"/>
                  </a:cubicBezTo>
                  <a:lnTo>
                    <a:pt x="677692" y="358785"/>
                  </a:lnTo>
                  <a:cubicBezTo>
                    <a:pt x="677692" y="408636"/>
                    <a:pt x="637280" y="449048"/>
                    <a:pt x="587429" y="449048"/>
                  </a:cubicBezTo>
                  <a:lnTo>
                    <a:pt x="90263" y="449048"/>
                  </a:lnTo>
                  <a:cubicBezTo>
                    <a:pt x="40412" y="449048"/>
                    <a:pt x="0" y="408636"/>
                    <a:pt x="0" y="358785"/>
                  </a:cubicBezTo>
                  <a:lnTo>
                    <a:pt x="0" y="90263"/>
                  </a:lnTo>
                  <a:cubicBezTo>
                    <a:pt x="0" y="40412"/>
                    <a:pt x="40412" y="0"/>
                    <a:pt x="90263" y="0"/>
                  </a:cubicBezTo>
                  <a:close/>
                </a:path>
              </a:pathLst>
            </a:custGeom>
            <a:solidFill>
              <a:srgbClr val="323366"/>
            </a:solidFill>
          </p:spPr>
          <p:txBody>
            <a:bodyPr/>
            <a:lstStyle/>
            <a:p>
              <a:endParaRPr lang="en-GB"/>
            </a:p>
          </p:txBody>
        </p:sp>
        <p:sp>
          <p:nvSpPr>
            <p:cNvPr id="16" name="TextBox 16"/>
            <p:cNvSpPr txBox="1"/>
            <p:nvPr/>
          </p:nvSpPr>
          <p:spPr>
            <a:xfrm>
              <a:off x="0" y="-57150"/>
              <a:ext cx="677692" cy="506198"/>
            </a:xfrm>
            <a:prstGeom prst="rect">
              <a:avLst/>
            </a:prstGeom>
          </p:spPr>
          <p:txBody>
            <a:bodyPr lIns="50800" tIns="50800" rIns="50800" bIns="50800" rtlCol="0" anchor="ctr"/>
            <a:lstStyle/>
            <a:p>
              <a:pPr algn="ctr">
                <a:lnSpc>
                  <a:spcPts val="2800"/>
                </a:lnSpc>
              </a:pPr>
              <a:endParaRPr/>
            </a:p>
          </p:txBody>
        </p:sp>
      </p:grpSp>
      <p:grpSp>
        <p:nvGrpSpPr>
          <p:cNvPr id="17" name="Group 17"/>
          <p:cNvGrpSpPr/>
          <p:nvPr/>
        </p:nvGrpSpPr>
        <p:grpSpPr>
          <a:xfrm>
            <a:off x="6406664" y="7429875"/>
            <a:ext cx="2573113" cy="1704980"/>
            <a:chOff x="0" y="0"/>
            <a:chExt cx="677692" cy="449048"/>
          </a:xfrm>
        </p:grpSpPr>
        <p:sp>
          <p:nvSpPr>
            <p:cNvPr id="18" name="Freeform 18"/>
            <p:cNvSpPr/>
            <p:nvPr/>
          </p:nvSpPr>
          <p:spPr>
            <a:xfrm>
              <a:off x="0" y="0"/>
              <a:ext cx="677692" cy="449048"/>
            </a:xfrm>
            <a:custGeom>
              <a:avLst/>
              <a:gdLst/>
              <a:ahLst/>
              <a:cxnLst/>
              <a:rect l="l" t="t" r="r" b="b"/>
              <a:pathLst>
                <a:path w="677692" h="449048">
                  <a:moveTo>
                    <a:pt x="90263" y="0"/>
                  </a:moveTo>
                  <a:lnTo>
                    <a:pt x="587429" y="0"/>
                  </a:lnTo>
                  <a:cubicBezTo>
                    <a:pt x="637280" y="0"/>
                    <a:pt x="677692" y="40412"/>
                    <a:pt x="677692" y="90263"/>
                  </a:cubicBezTo>
                  <a:lnTo>
                    <a:pt x="677692" y="358785"/>
                  </a:lnTo>
                  <a:cubicBezTo>
                    <a:pt x="677692" y="408636"/>
                    <a:pt x="637280" y="449048"/>
                    <a:pt x="587429" y="449048"/>
                  </a:cubicBezTo>
                  <a:lnTo>
                    <a:pt x="90263" y="449048"/>
                  </a:lnTo>
                  <a:cubicBezTo>
                    <a:pt x="40412" y="449048"/>
                    <a:pt x="0" y="408636"/>
                    <a:pt x="0" y="358785"/>
                  </a:cubicBezTo>
                  <a:lnTo>
                    <a:pt x="0" y="90263"/>
                  </a:lnTo>
                  <a:cubicBezTo>
                    <a:pt x="0" y="40412"/>
                    <a:pt x="40412" y="0"/>
                    <a:pt x="90263" y="0"/>
                  </a:cubicBezTo>
                  <a:close/>
                </a:path>
              </a:pathLst>
            </a:custGeom>
            <a:solidFill>
              <a:srgbClr val="323366"/>
            </a:solidFill>
          </p:spPr>
          <p:txBody>
            <a:bodyPr/>
            <a:lstStyle/>
            <a:p>
              <a:endParaRPr lang="en-GB"/>
            </a:p>
          </p:txBody>
        </p:sp>
        <p:sp>
          <p:nvSpPr>
            <p:cNvPr id="19" name="TextBox 19"/>
            <p:cNvSpPr txBox="1"/>
            <p:nvPr/>
          </p:nvSpPr>
          <p:spPr>
            <a:xfrm>
              <a:off x="0" y="-57150"/>
              <a:ext cx="677692" cy="506198"/>
            </a:xfrm>
            <a:prstGeom prst="rect">
              <a:avLst/>
            </a:prstGeom>
          </p:spPr>
          <p:txBody>
            <a:bodyPr lIns="50800" tIns="50800" rIns="50800" bIns="50800" rtlCol="0" anchor="ctr"/>
            <a:lstStyle/>
            <a:p>
              <a:pPr algn="ctr">
                <a:lnSpc>
                  <a:spcPts val="2800"/>
                </a:lnSpc>
              </a:pPr>
              <a:endParaRPr/>
            </a:p>
          </p:txBody>
        </p:sp>
      </p:grpSp>
      <p:sp>
        <p:nvSpPr>
          <p:cNvPr id="20" name="TextBox 20"/>
          <p:cNvSpPr txBox="1"/>
          <p:nvPr/>
        </p:nvSpPr>
        <p:spPr>
          <a:xfrm>
            <a:off x="821717" y="704850"/>
            <a:ext cx="8126016" cy="1684151"/>
          </a:xfrm>
          <a:prstGeom prst="rect">
            <a:avLst/>
          </a:prstGeom>
        </p:spPr>
        <p:txBody>
          <a:bodyPr lIns="0" tIns="0" rIns="0" bIns="0" rtlCol="0" anchor="t">
            <a:spAutoFit/>
          </a:bodyPr>
          <a:lstStyle/>
          <a:p>
            <a:pPr algn="ctr">
              <a:lnSpc>
                <a:spcPts val="13747"/>
              </a:lnSpc>
              <a:spcBef>
                <a:spcPct val="0"/>
              </a:spcBef>
            </a:pPr>
            <a:r>
              <a:rPr lang="en-US" sz="9819">
                <a:solidFill>
                  <a:srgbClr val="323366"/>
                </a:solidFill>
                <a:latin typeface="More Sugar"/>
              </a:rPr>
              <a:t>ABOUT FVAF</a:t>
            </a:r>
          </a:p>
        </p:txBody>
      </p:sp>
      <p:sp>
        <p:nvSpPr>
          <p:cNvPr id="21" name="TextBox 21"/>
          <p:cNvSpPr txBox="1"/>
          <p:nvPr/>
        </p:nvSpPr>
        <p:spPr>
          <a:xfrm>
            <a:off x="3844123" y="7998200"/>
            <a:ext cx="2081205" cy="863600"/>
          </a:xfrm>
          <a:prstGeom prst="rect">
            <a:avLst/>
          </a:prstGeom>
        </p:spPr>
        <p:txBody>
          <a:bodyPr lIns="0" tIns="0" rIns="0" bIns="0" rtlCol="0" anchor="t">
            <a:spAutoFit/>
          </a:bodyPr>
          <a:lstStyle/>
          <a:p>
            <a:pPr algn="ctr">
              <a:lnSpc>
                <a:spcPts val="7000"/>
              </a:lnSpc>
            </a:pPr>
            <a:r>
              <a:rPr lang="en-US" sz="5000">
                <a:solidFill>
                  <a:srgbClr val="FFFFFF"/>
                </a:solidFill>
                <a:latin typeface="Code Pro Bold"/>
              </a:rPr>
              <a:t>1994</a:t>
            </a:r>
          </a:p>
        </p:txBody>
      </p:sp>
      <p:sp>
        <p:nvSpPr>
          <p:cNvPr id="22" name="TextBox 22"/>
          <p:cNvSpPr txBox="1"/>
          <p:nvPr/>
        </p:nvSpPr>
        <p:spPr>
          <a:xfrm>
            <a:off x="3598169" y="7713085"/>
            <a:ext cx="2573113" cy="306705"/>
          </a:xfrm>
          <a:prstGeom prst="rect">
            <a:avLst/>
          </a:prstGeom>
        </p:spPr>
        <p:txBody>
          <a:bodyPr lIns="0" tIns="0" rIns="0" bIns="0" rtlCol="0" anchor="t">
            <a:spAutoFit/>
          </a:bodyPr>
          <a:lstStyle/>
          <a:p>
            <a:pPr algn="ctr">
              <a:lnSpc>
                <a:spcPts val="2520"/>
              </a:lnSpc>
            </a:pPr>
            <a:r>
              <a:rPr lang="en-US" sz="1800">
                <a:solidFill>
                  <a:srgbClr val="FFFFFF"/>
                </a:solidFill>
                <a:latin typeface="Code Pro Light"/>
              </a:rPr>
              <a:t>formed</a:t>
            </a:r>
          </a:p>
        </p:txBody>
      </p:sp>
      <p:sp>
        <p:nvSpPr>
          <p:cNvPr id="23" name="TextBox 23"/>
          <p:cNvSpPr txBox="1"/>
          <p:nvPr/>
        </p:nvSpPr>
        <p:spPr>
          <a:xfrm>
            <a:off x="9597206" y="7786745"/>
            <a:ext cx="2081205" cy="863600"/>
          </a:xfrm>
          <a:prstGeom prst="rect">
            <a:avLst/>
          </a:prstGeom>
        </p:spPr>
        <p:txBody>
          <a:bodyPr lIns="0" tIns="0" rIns="0" bIns="0" rtlCol="0" anchor="t">
            <a:spAutoFit/>
          </a:bodyPr>
          <a:lstStyle/>
          <a:p>
            <a:pPr algn="ctr">
              <a:lnSpc>
                <a:spcPts val="7000"/>
              </a:lnSpc>
            </a:pPr>
            <a:r>
              <a:rPr lang="en-US" sz="5000">
                <a:solidFill>
                  <a:srgbClr val="FFFFFF"/>
                </a:solidFill>
                <a:latin typeface="Code Pro Bold"/>
              </a:rPr>
              <a:t>+800</a:t>
            </a:r>
          </a:p>
        </p:txBody>
      </p:sp>
      <p:sp>
        <p:nvSpPr>
          <p:cNvPr id="24" name="TextBox 24"/>
          <p:cNvSpPr txBox="1"/>
          <p:nvPr/>
        </p:nvSpPr>
        <p:spPr>
          <a:xfrm>
            <a:off x="9332202" y="7550207"/>
            <a:ext cx="2573113" cy="297180"/>
          </a:xfrm>
          <a:prstGeom prst="rect">
            <a:avLst/>
          </a:prstGeom>
        </p:spPr>
        <p:txBody>
          <a:bodyPr lIns="0" tIns="0" rIns="0" bIns="0" rtlCol="0" anchor="t">
            <a:spAutoFit/>
          </a:bodyPr>
          <a:lstStyle/>
          <a:p>
            <a:pPr algn="ctr">
              <a:lnSpc>
                <a:spcPts val="2520"/>
              </a:lnSpc>
            </a:pPr>
            <a:r>
              <a:rPr lang="en-US" sz="1800">
                <a:solidFill>
                  <a:srgbClr val="FFFFFF"/>
                </a:solidFill>
                <a:latin typeface="Open Sans Light"/>
              </a:rPr>
              <a:t>work with</a:t>
            </a:r>
          </a:p>
        </p:txBody>
      </p:sp>
      <p:sp>
        <p:nvSpPr>
          <p:cNvPr id="25" name="TextBox 25"/>
          <p:cNvSpPr txBox="1"/>
          <p:nvPr/>
        </p:nvSpPr>
        <p:spPr>
          <a:xfrm>
            <a:off x="6563001" y="7570210"/>
            <a:ext cx="2081205" cy="863600"/>
          </a:xfrm>
          <a:prstGeom prst="rect">
            <a:avLst/>
          </a:prstGeom>
        </p:spPr>
        <p:txBody>
          <a:bodyPr lIns="0" tIns="0" rIns="0" bIns="0" rtlCol="0" anchor="t">
            <a:spAutoFit/>
          </a:bodyPr>
          <a:lstStyle/>
          <a:p>
            <a:pPr algn="ctr">
              <a:lnSpc>
                <a:spcPts val="7000"/>
              </a:lnSpc>
            </a:pPr>
            <a:r>
              <a:rPr lang="en-US" sz="5000">
                <a:solidFill>
                  <a:srgbClr val="FFFFFF"/>
                </a:solidFill>
                <a:latin typeface="Code Pro Bold"/>
              </a:rPr>
              <a:t>17</a:t>
            </a:r>
          </a:p>
        </p:txBody>
      </p:sp>
      <p:sp>
        <p:nvSpPr>
          <p:cNvPr id="26" name="TextBox 26"/>
          <p:cNvSpPr txBox="1"/>
          <p:nvPr/>
        </p:nvSpPr>
        <p:spPr>
          <a:xfrm>
            <a:off x="6406664" y="8516995"/>
            <a:ext cx="2573113" cy="297180"/>
          </a:xfrm>
          <a:prstGeom prst="rect">
            <a:avLst/>
          </a:prstGeom>
        </p:spPr>
        <p:txBody>
          <a:bodyPr lIns="0" tIns="0" rIns="0" bIns="0" rtlCol="0" anchor="t">
            <a:spAutoFit/>
          </a:bodyPr>
          <a:lstStyle/>
          <a:p>
            <a:pPr algn="ctr">
              <a:lnSpc>
                <a:spcPts val="2520"/>
              </a:lnSpc>
            </a:pPr>
            <a:r>
              <a:rPr lang="en-US" sz="1800">
                <a:solidFill>
                  <a:srgbClr val="FFFFFF"/>
                </a:solidFill>
                <a:latin typeface="Open Sans Light"/>
              </a:rPr>
              <a:t>team members</a:t>
            </a:r>
          </a:p>
        </p:txBody>
      </p:sp>
      <p:sp>
        <p:nvSpPr>
          <p:cNvPr id="27" name="TextBox 27"/>
          <p:cNvSpPr txBox="1"/>
          <p:nvPr/>
        </p:nvSpPr>
        <p:spPr>
          <a:xfrm>
            <a:off x="5690451" y="2436108"/>
            <a:ext cx="7435724" cy="870585"/>
          </a:xfrm>
          <a:prstGeom prst="rect">
            <a:avLst/>
          </a:prstGeom>
        </p:spPr>
        <p:txBody>
          <a:bodyPr lIns="0" tIns="0" rIns="0" bIns="0" rtlCol="0" anchor="t">
            <a:spAutoFit/>
          </a:bodyPr>
          <a:lstStyle/>
          <a:p>
            <a:pPr algn="l">
              <a:lnSpc>
                <a:spcPts val="3419"/>
              </a:lnSpc>
            </a:pPr>
            <a:r>
              <a:rPr lang="en-US" sz="3000">
                <a:solidFill>
                  <a:srgbClr val="323366"/>
                </a:solidFill>
                <a:latin typeface="More Sugar"/>
              </a:rPr>
              <a:t>Voluntary Service Council </a:t>
            </a:r>
          </a:p>
          <a:p>
            <a:pPr algn="l">
              <a:lnSpc>
                <a:spcPts val="3419"/>
              </a:lnSpc>
            </a:pPr>
            <a:r>
              <a:rPr lang="en-US" sz="3000">
                <a:solidFill>
                  <a:srgbClr val="323366"/>
                </a:solidFill>
                <a:latin typeface="More Sugar"/>
              </a:rPr>
              <a:t>Volunteer Centre for the Forest of Dean</a:t>
            </a:r>
          </a:p>
        </p:txBody>
      </p:sp>
      <p:sp>
        <p:nvSpPr>
          <p:cNvPr id="28" name="TextBox 28"/>
          <p:cNvSpPr txBox="1"/>
          <p:nvPr/>
        </p:nvSpPr>
        <p:spPr>
          <a:xfrm>
            <a:off x="5714842" y="3305047"/>
            <a:ext cx="10646320" cy="1063625"/>
          </a:xfrm>
          <a:prstGeom prst="rect">
            <a:avLst/>
          </a:prstGeom>
        </p:spPr>
        <p:txBody>
          <a:bodyPr lIns="0" tIns="0" rIns="0" bIns="0" rtlCol="0" anchor="t">
            <a:spAutoFit/>
          </a:bodyPr>
          <a:lstStyle/>
          <a:p>
            <a:pPr algn="just">
              <a:lnSpc>
                <a:spcPts val="2800"/>
              </a:lnSpc>
            </a:pPr>
            <a:r>
              <a:rPr lang="en-US" sz="2000">
                <a:solidFill>
                  <a:srgbClr val="323366"/>
                </a:solidFill>
                <a:latin typeface="Code Pro"/>
              </a:rPr>
              <a:t>Supporting many of the hundreds of voluntary and community sector organisations in the Forest of Dean who are in turn better able to deliver their work in and for the local community.</a:t>
            </a:r>
          </a:p>
        </p:txBody>
      </p:sp>
      <p:sp>
        <p:nvSpPr>
          <p:cNvPr id="29" name="TextBox 29"/>
          <p:cNvSpPr txBox="1"/>
          <p:nvPr/>
        </p:nvSpPr>
        <p:spPr>
          <a:xfrm>
            <a:off x="9373377" y="8602720"/>
            <a:ext cx="2573113" cy="297180"/>
          </a:xfrm>
          <a:prstGeom prst="rect">
            <a:avLst/>
          </a:prstGeom>
        </p:spPr>
        <p:txBody>
          <a:bodyPr lIns="0" tIns="0" rIns="0" bIns="0" rtlCol="0" anchor="t">
            <a:spAutoFit/>
          </a:bodyPr>
          <a:lstStyle/>
          <a:p>
            <a:pPr algn="ctr">
              <a:lnSpc>
                <a:spcPts val="2520"/>
              </a:lnSpc>
            </a:pPr>
            <a:r>
              <a:rPr lang="en-US" sz="1800">
                <a:solidFill>
                  <a:srgbClr val="FFFFFF"/>
                </a:solidFill>
                <a:latin typeface="Open Sans Light"/>
              </a:rPr>
              <a:t>organisations</a:t>
            </a:r>
          </a:p>
        </p:txBody>
      </p:sp>
      <p:sp>
        <p:nvSpPr>
          <p:cNvPr id="30" name="TextBox 30"/>
          <p:cNvSpPr txBox="1"/>
          <p:nvPr/>
        </p:nvSpPr>
        <p:spPr>
          <a:xfrm>
            <a:off x="6171282" y="5601425"/>
            <a:ext cx="2455910" cy="441325"/>
          </a:xfrm>
          <a:prstGeom prst="rect">
            <a:avLst/>
          </a:prstGeom>
        </p:spPr>
        <p:txBody>
          <a:bodyPr lIns="0" tIns="0" rIns="0" bIns="0" rtlCol="0" anchor="t">
            <a:spAutoFit/>
          </a:bodyPr>
          <a:lstStyle/>
          <a:p>
            <a:pPr algn="l">
              <a:lnSpc>
                <a:spcPts val="3500"/>
              </a:lnSpc>
            </a:pPr>
            <a:r>
              <a:rPr lang="en-US" sz="2500">
                <a:solidFill>
                  <a:srgbClr val="323366"/>
                </a:solidFill>
                <a:latin typeface="More Sugar"/>
              </a:rPr>
              <a:t>Volunteering</a:t>
            </a:r>
          </a:p>
        </p:txBody>
      </p:sp>
      <p:sp>
        <p:nvSpPr>
          <p:cNvPr id="31" name="TextBox 31"/>
          <p:cNvSpPr txBox="1"/>
          <p:nvPr/>
        </p:nvSpPr>
        <p:spPr>
          <a:xfrm>
            <a:off x="11905315" y="5690001"/>
            <a:ext cx="1708789" cy="441325"/>
          </a:xfrm>
          <a:prstGeom prst="rect">
            <a:avLst/>
          </a:prstGeom>
        </p:spPr>
        <p:txBody>
          <a:bodyPr lIns="0" tIns="0" rIns="0" bIns="0" rtlCol="0" anchor="t">
            <a:spAutoFit/>
          </a:bodyPr>
          <a:lstStyle/>
          <a:p>
            <a:pPr algn="l">
              <a:lnSpc>
                <a:spcPts val="3500"/>
              </a:lnSpc>
            </a:pPr>
            <a:r>
              <a:rPr lang="en-US" sz="2500">
                <a:solidFill>
                  <a:srgbClr val="323366"/>
                </a:solidFill>
                <a:latin typeface="More Sugar"/>
              </a:rPr>
              <a:t>Projects</a:t>
            </a:r>
          </a:p>
        </p:txBody>
      </p:sp>
      <p:sp>
        <p:nvSpPr>
          <p:cNvPr id="32" name="TextBox 32"/>
          <p:cNvSpPr txBox="1"/>
          <p:nvPr/>
        </p:nvSpPr>
        <p:spPr>
          <a:xfrm>
            <a:off x="8850236" y="5470926"/>
            <a:ext cx="2197291" cy="879475"/>
          </a:xfrm>
          <a:prstGeom prst="rect">
            <a:avLst/>
          </a:prstGeom>
        </p:spPr>
        <p:txBody>
          <a:bodyPr lIns="0" tIns="0" rIns="0" bIns="0" rtlCol="0" anchor="t">
            <a:spAutoFit/>
          </a:bodyPr>
          <a:lstStyle/>
          <a:p>
            <a:pPr algn="ctr">
              <a:lnSpc>
                <a:spcPts val="3500"/>
              </a:lnSpc>
            </a:pPr>
            <a:r>
              <a:rPr lang="en-US" sz="2500">
                <a:solidFill>
                  <a:srgbClr val="323366"/>
                </a:solidFill>
                <a:latin typeface="More Sugar"/>
              </a:rPr>
              <a:t>Community Support</a:t>
            </a:r>
          </a:p>
        </p:txBody>
      </p:sp>
      <p:sp>
        <p:nvSpPr>
          <p:cNvPr id="33" name="TextBox 33"/>
          <p:cNvSpPr txBox="1"/>
          <p:nvPr/>
        </p:nvSpPr>
        <p:spPr>
          <a:xfrm>
            <a:off x="14471354" y="5601425"/>
            <a:ext cx="2277156" cy="441325"/>
          </a:xfrm>
          <a:prstGeom prst="rect">
            <a:avLst/>
          </a:prstGeom>
        </p:spPr>
        <p:txBody>
          <a:bodyPr lIns="0" tIns="0" rIns="0" bIns="0" rtlCol="0" anchor="t">
            <a:spAutoFit/>
          </a:bodyPr>
          <a:lstStyle/>
          <a:p>
            <a:pPr algn="l">
              <a:lnSpc>
                <a:spcPts val="3500"/>
              </a:lnSpc>
            </a:pPr>
            <a:r>
              <a:rPr lang="en-US" sz="2500">
                <a:solidFill>
                  <a:srgbClr val="323366"/>
                </a:solidFill>
                <a:latin typeface="More Sugar"/>
              </a:rPr>
              <a:t>Networking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799" y="-6132681"/>
            <a:ext cx="21317700" cy="21317700"/>
          </a:xfrm>
          <a:custGeom>
            <a:avLst/>
            <a:gdLst/>
            <a:ahLst/>
            <a:cxnLst/>
            <a:rect l="l" t="t" r="r" b="b"/>
            <a:pathLst>
              <a:path w="21317700" h="21317700">
                <a:moveTo>
                  <a:pt x="0" y="0"/>
                </a:moveTo>
                <a:lnTo>
                  <a:pt x="21317700" y="0"/>
                </a:lnTo>
                <a:lnTo>
                  <a:pt x="21317700" y="21317700"/>
                </a:lnTo>
                <a:lnTo>
                  <a:pt x="0" y="21317700"/>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1465659" y="9492964"/>
            <a:ext cx="5314897" cy="497873"/>
            <a:chOff x="0" y="0"/>
            <a:chExt cx="7086530" cy="663830"/>
          </a:xfrm>
        </p:grpSpPr>
        <p:sp>
          <p:nvSpPr>
            <p:cNvPr id="4" name="Freeform 4"/>
            <p:cNvSpPr/>
            <p:nvPr/>
          </p:nvSpPr>
          <p:spPr>
            <a:xfrm>
              <a:off x="0" y="0"/>
              <a:ext cx="663830" cy="663830"/>
            </a:xfrm>
            <a:custGeom>
              <a:avLst/>
              <a:gdLst/>
              <a:ahLst/>
              <a:cxnLst/>
              <a:rect l="l" t="t" r="r" b="b"/>
              <a:pathLst>
                <a:path w="663830" h="663830">
                  <a:moveTo>
                    <a:pt x="0" y="0"/>
                  </a:moveTo>
                  <a:lnTo>
                    <a:pt x="663830" y="0"/>
                  </a:lnTo>
                  <a:lnTo>
                    <a:pt x="663830" y="663830"/>
                  </a:lnTo>
                  <a:lnTo>
                    <a:pt x="0" y="66383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18590" y="129652"/>
              <a:ext cx="6267939" cy="459317"/>
            </a:xfrm>
            <a:prstGeom prst="rect">
              <a:avLst/>
            </a:prstGeom>
          </p:spPr>
          <p:txBody>
            <a:bodyPr lIns="0" tIns="0" rIns="0" bIns="0" rtlCol="0" anchor="t">
              <a:spAutoFit/>
            </a:bodyPr>
            <a:lstStyle/>
            <a:p>
              <a:pPr algn="l">
                <a:lnSpc>
                  <a:spcPts val="2800"/>
                </a:lnSpc>
              </a:pPr>
              <a:r>
                <a:rPr lang="en-US" sz="2000">
                  <a:solidFill>
                    <a:srgbClr val="323366"/>
                  </a:solidFill>
                  <a:latin typeface="Code Pro"/>
                </a:rPr>
                <a:t>FOREST VOLUNTARY ACTION FORUM</a:t>
              </a:r>
            </a:p>
          </p:txBody>
        </p:sp>
      </p:grpSp>
      <p:grpSp>
        <p:nvGrpSpPr>
          <p:cNvPr id="6" name="Group 6"/>
          <p:cNvGrpSpPr/>
          <p:nvPr/>
        </p:nvGrpSpPr>
        <p:grpSpPr>
          <a:xfrm>
            <a:off x="9638021" y="2194972"/>
            <a:ext cx="7621279" cy="5367489"/>
            <a:chOff x="0" y="0"/>
            <a:chExt cx="2007251" cy="1413660"/>
          </a:xfrm>
        </p:grpSpPr>
        <p:sp>
          <p:nvSpPr>
            <p:cNvPr id="7" name="Freeform 7"/>
            <p:cNvSpPr/>
            <p:nvPr/>
          </p:nvSpPr>
          <p:spPr>
            <a:xfrm>
              <a:off x="0" y="0"/>
              <a:ext cx="2007251" cy="1413660"/>
            </a:xfrm>
            <a:custGeom>
              <a:avLst/>
              <a:gdLst/>
              <a:ahLst/>
              <a:cxnLst/>
              <a:rect l="l" t="t" r="r" b="b"/>
              <a:pathLst>
                <a:path w="2007251" h="1413660">
                  <a:moveTo>
                    <a:pt x="51807" y="0"/>
                  </a:moveTo>
                  <a:lnTo>
                    <a:pt x="1955443" y="0"/>
                  </a:lnTo>
                  <a:cubicBezTo>
                    <a:pt x="1984056" y="0"/>
                    <a:pt x="2007251" y="23195"/>
                    <a:pt x="2007251" y="51807"/>
                  </a:cubicBezTo>
                  <a:lnTo>
                    <a:pt x="2007251" y="1361852"/>
                  </a:lnTo>
                  <a:cubicBezTo>
                    <a:pt x="2007251" y="1375593"/>
                    <a:pt x="2001792" y="1388770"/>
                    <a:pt x="1992076" y="1398486"/>
                  </a:cubicBezTo>
                  <a:cubicBezTo>
                    <a:pt x="1982361" y="1408201"/>
                    <a:pt x="1969183" y="1413660"/>
                    <a:pt x="1955443" y="1413660"/>
                  </a:cubicBezTo>
                  <a:lnTo>
                    <a:pt x="51807" y="1413660"/>
                  </a:lnTo>
                  <a:cubicBezTo>
                    <a:pt x="23195" y="1413660"/>
                    <a:pt x="0" y="1390465"/>
                    <a:pt x="0" y="1361852"/>
                  </a:cubicBezTo>
                  <a:lnTo>
                    <a:pt x="0" y="51807"/>
                  </a:lnTo>
                  <a:cubicBezTo>
                    <a:pt x="0" y="38067"/>
                    <a:pt x="5458" y="24890"/>
                    <a:pt x="15174" y="15174"/>
                  </a:cubicBezTo>
                  <a:cubicBezTo>
                    <a:pt x="24890" y="5458"/>
                    <a:pt x="38067" y="0"/>
                    <a:pt x="51807" y="0"/>
                  </a:cubicBezTo>
                  <a:close/>
                </a:path>
              </a:pathLst>
            </a:custGeom>
            <a:solidFill>
              <a:srgbClr val="FFFFFF"/>
            </a:solidFill>
          </p:spPr>
          <p:txBody>
            <a:bodyPr/>
            <a:lstStyle/>
            <a:p>
              <a:endParaRPr lang="en-GB"/>
            </a:p>
          </p:txBody>
        </p:sp>
        <p:sp>
          <p:nvSpPr>
            <p:cNvPr id="8" name="TextBox 8"/>
            <p:cNvSpPr txBox="1"/>
            <p:nvPr/>
          </p:nvSpPr>
          <p:spPr>
            <a:xfrm>
              <a:off x="0" y="-57150"/>
              <a:ext cx="2007251" cy="1470810"/>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9638021" y="2505956"/>
            <a:ext cx="7142536" cy="6407151"/>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323366"/>
                </a:solidFill>
                <a:latin typeface="Code Pro"/>
              </a:rPr>
              <a:t>Need volunteers</a:t>
            </a:r>
          </a:p>
          <a:p>
            <a:pPr marL="863599" lvl="1" indent="-431800" algn="l">
              <a:lnSpc>
                <a:spcPts val="5599"/>
              </a:lnSpc>
              <a:buFont typeface="Arial"/>
              <a:buChar char="•"/>
            </a:pPr>
            <a:r>
              <a:rPr lang="en-US" sz="3999">
                <a:solidFill>
                  <a:srgbClr val="323366"/>
                </a:solidFill>
                <a:latin typeface="Code Pro"/>
              </a:rPr>
              <a:t>New &amp; specialist skills</a:t>
            </a:r>
          </a:p>
          <a:p>
            <a:pPr marL="863599" lvl="1" indent="-431800" algn="l">
              <a:lnSpc>
                <a:spcPts val="5599"/>
              </a:lnSpc>
              <a:buFont typeface="Arial"/>
              <a:buChar char="•"/>
            </a:pPr>
            <a:r>
              <a:rPr lang="en-US" sz="3999">
                <a:solidFill>
                  <a:srgbClr val="323366"/>
                </a:solidFill>
                <a:latin typeface="Code Pro"/>
              </a:rPr>
              <a:t>Support activities</a:t>
            </a:r>
          </a:p>
          <a:p>
            <a:pPr marL="863599" lvl="1" indent="-431800" algn="l">
              <a:lnSpc>
                <a:spcPts val="5599"/>
              </a:lnSpc>
              <a:buFont typeface="Arial"/>
              <a:buChar char="•"/>
            </a:pPr>
            <a:r>
              <a:rPr lang="en-US" sz="3999">
                <a:solidFill>
                  <a:srgbClr val="323366"/>
                </a:solidFill>
                <a:latin typeface="Code Pro"/>
              </a:rPr>
              <a:t>One-off task/ongoing help</a:t>
            </a:r>
          </a:p>
          <a:p>
            <a:pPr marL="863599" lvl="1" indent="-431800" algn="l">
              <a:lnSpc>
                <a:spcPts val="5599"/>
              </a:lnSpc>
              <a:buFont typeface="Arial"/>
              <a:buChar char="•"/>
            </a:pPr>
            <a:r>
              <a:rPr lang="en-US" sz="3999">
                <a:solidFill>
                  <a:srgbClr val="323366"/>
                </a:solidFill>
                <a:latin typeface="Code Pro"/>
              </a:rPr>
              <a:t>Other corporate support</a:t>
            </a:r>
          </a:p>
          <a:p>
            <a:pPr algn="l">
              <a:lnSpc>
                <a:spcPts val="5599"/>
              </a:lnSpc>
            </a:pPr>
            <a:endParaRPr lang="en-US" sz="3999">
              <a:solidFill>
                <a:srgbClr val="323366"/>
              </a:solidFill>
              <a:latin typeface="Code Pro"/>
            </a:endParaRPr>
          </a:p>
          <a:p>
            <a:pPr algn="l">
              <a:lnSpc>
                <a:spcPts val="6299"/>
              </a:lnSpc>
              <a:spcBef>
                <a:spcPct val="0"/>
              </a:spcBef>
            </a:pPr>
            <a:r>
              <a:rPr lang="en-US" sz="4499">
                <a:solidFill>
                  <a:srgbClr val="323366"/>
                </a:solidFill>
                <a:latin typeface="Code Pro"/>
              </a:rPr>
              <a:t> </a:t>
            </a:r>
          </a:p>
        </p:txBody>
      </p:sp>
      <p:grpSp>
        <p:nvGrpSpPr>
          <p:cNvPr id="10" name="Group 10"/>
          <p:cNvGrpSpPr/>
          <p:nvPr/>
        </p:nvGrpSpPr>
        <p:grpSpPr>
          <a:xfrm>
            <a:off x="742795" y="2194972"/>
            <a:ext cx="7962129" cy="5781791"/>
            <a:chOff x="0" y="0"/>
            <a:chExt cx="2097022" cy="1522776"/>
          </a:xfrm>
        </p:grpSpPr>
        <p:sp>
          <p:nvSpPr>
            <p:cNvPr id="11" name="Freeform 11"/>
            <p:cNvSpPr/>
            <p:nvPr/>
          </p:nvSpPr>
          <p:spPr>
            <a:xfrm>
              <a:off x="0" y="0"/>
              <a:ext cx="2097022" cy="1522776"/>
            </a:xfrm>
            <a:custGeom>
              <a:avLst/>
              <a:gdLst/>
              <a:ahLst/>
              <a:cxnLst/>
              <a:rect l="l" t="t" r="r" b="b"/>
              <a:pathLst>
                <a:path w="2097022" h="1522776">
                  <a:moveTo>
                    <a:pt x="49589" y="0"/>
                  </a:moveTo>
                  <a:lnTo>
                    <a:pt x="2047432" y="0"/>
                  </a:lnTo>
                  <a:cubicBezTo>
                    <a:pt x="2074820" y="0"/>
                    <a:pt x="2097022" y="22202"/>
                    <a:pt x="2097022" y="49589"/>
                  </a:cubicBezTo>
                  <a:lnTo>
                    <a:pt x="2097022" y="1473187"/>
                  </a:lnTo>
                  <a:cubicBezTo>
                    <a:pt x="2097022" y="1486339"/>
                    <a:pt x="2091797" y="1498952"/>
                    <a:pt x="2082497" y="1508252"/>
                  </a:cubicBezTo>
                  <a:cubicBezTo>
                    <a:pt x="2073197" y="1517552"/>
                    <a:pt x="2060584" y="1522776"/>
                    <a:pt x="2047432" y="1522776"/>
                  </a:cubicBezTo>
                  <a:lnTo>
                    <a:pt x="49589" y="1522776"/>
                  </a:lnTo>
                  <a:cubicBezTo>
                    <a:pt x="22202" y="1522776"/>
                    <a:pt x="0" y="1500574"/>
                    <a:pt x="0" y="1473187"/>
                  </a:cubicBezTo>
                  <a:lnTo>
                    <a:pt x="0" y="49589"/>
                  </a:lnTo>
                  <a:cubicBezTo>
                    <a:pt x="0" y="22202"/>
                    <a:pt x="22202" y="0"/>
                    <a:pt x="49589" y="0"/>
                  </a:cubicBezTo>
                  <a:close/>
                </a:path>
              </a:pathLst>
            </a:custGeom>
            <a:solidFill>
              <a:srgbClr val="FFFFFF"/>
            </a:solidFill>
          </p:spPr>
          <p:txBody>
            <a:bodyPr/>
            <a:lstStyle/>
            <a:p>
              <a:endParaRPr lang="en-GB"/>
            </a:p>
          </p:txBody>
        </p:sp>
        <p:sp>
          <p:nvSpPr>
            <p:cNvPr id="12" name="TextBox 12"/>
            <p:cNvSpPr txBox="1"/>
            <p:nvPr/>
          </p:nvSpPr>
          <p:spPr>
            <a:xfrm>
              <a:off x="0" y="-57150"/>
              <a:ext cx="2097022" cy="1579926"/>
            </a:xfrm>
            <a:prstGeom prst="rect">
              <a:avLst/>
            </a:prstGeom>
          </p:spPr>
          <p:txBody>
            <a:bodyPr lIns="50800" tIns="50800" rIns="50800" bIns="50800" rtlCol="0" anchor="ctr"/>
            <a:lstStyle/>
            <a:p>
              <a:pPr algn="ctr">
                <a:lnSpc>
                  <a:spcPts val="2800"/>
                </a:lnSpc>
              </a:pPr>
              <a:endParaRPr/>
            </a:p>
          </p:txBody>
        </p:sp>
      </p:grpSp>
      <p:sp>
        <p:nvSpPr>
          <p:cNvPr id="13" name="Freeform 13"/>
          <p:cNvSpPr/>
          <p:nvPr/>
        </p:nvSpPr>
        <p:spPr>
          <a:xfrm rot="1912440">
            <a:off x="15906379" y="7429855"/>
            <a:ext cx="1690976" cy="2056940"/>
          </a:xfrm>
          <a:custGeom>
            <a:avLst/>
            <a:gdLst/>
            <a:ahLst/>
            <a:cxnLst/>
            <a:rect l="l" t="t" r="r" b="b"/>
            <a:pathLst>
              <a:path w="1690976" h="2056940">
                <a:moveTo>
                  <a:pt x="0" y="0"/>
                </a:moveTo>
                <a:lnTo>
                  <a:pt x="1690976" y="0"/>
                </a:lnTo>
                <a:lnTo>
                  <a:pt x="1690976" y="2056940"/>
                </a:lnTo>
                <a:lnTo>
                  <a:pt x="0" y="2056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TextBox 14"/>
          <p:cNvSpPr txBox="1"/>
          <p:nvPr/>
        </p:nvSpPr>
        <p:spPr>
          <a:xfrm>
            <a:off x="1028700" y="2505956"/>
            <a:ext cx="9316022" cy="505650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323366"/>
                </a:solidFill>
                <a:latin typeface="Code Pro"/>
              </a:rPr>
              <a:t>Supporting &amp; fulfilling CSR</a:t>
            </a:r>
          </a:p>
          <a:p>
            <a:pPr marL="863599" lvl="1" indent="-431800" algn="l">
              <a:lnSpc>
                <a:spcPts val="5599"/>
              </a:lnSpc>
              <a:buFont typeface="Arial"/>
              <a:buChar char="•"/>
            </a:pPr>
            <a:r>
              <a:rPr lang="en-US" sz="3999">
                <a:solidFill>
                  <a:srgbClr val="323366"/>
                </a:solidFill>
                <a:latin typeface="Code Pro"/>
              </a:rPr>
              <a:t>Team building activity</a:t>
            </a:r>
          </a:p>
          <a:p>
            <a:pPr marL="863599" lvl="1" indent="-431800" algn="l">
              <a:lnSpc>
                <a:spcPts val="5599"/>
              </a:lnSpc>
              <a:buFont typeface="Arial"/>
              <a:buChar char="•"/>
            </a:pPr>
            <a:r>
              <a:rPr lang="en-US" sz="3999">
                <a:solidFill>
                  <a:srgbClr val="323366"/>
                </a:solidFill>
                <a:latin typeface="Code Pro"/>
              </a:rPr>
              <a:t>Developing staff skills </a:t>
            </a:r>
          </a:p>
          <a:p>
            <a:pPr marL="863599" lvl="1" indent="-431800" algn="l">
              <a:lnSpc>
                <a:spcPts val="5599"/>
              </a:lnSpc>
              <a:buFont typeface="Arial"/>
              <a:buChar char="•"/>
            </a:pPr>
            <a:r>
              <a:rPr lang="en-US" sz="3999">
                <a:solidFill>
                  <a:srgbClr val="323366"/>
                </a:solidFill>
                <a:latin typeface="Code Pro"/>
              </a:rPr>
              <a:t>Supporting staff wellbeing</a:t>
            </a:r>
          </a:p>
          <a:p>
            <a:pPr marL="906777" lvl="2" indent="-302259" algn="l">
              <a:lnSpc>
                <a:spcPts val="2939"/>
              </a:lnSpc>
              <a:buFont typeface="Arial"/>
              <a:buChar char="⚬"/>
            </a:pPr>
            <a:r>
              <a:rPr lang="en-US" sz="2099">
                <a:solidFill>
                  <a:srgbClr val="323366"/>
                </a:solidFill>
                <a:latin typeface="Code Pro"/>
              </a:rPr>
              <a:t>5 ways to wellbeing:</a:t>
            </a:r>
          </a:p>
          <a:p>
            <a:pPr marL="906777" lvl="2" indent="-302259" algn="l">
              <a:lnSpc>
                <a:spcPts val="2939"/>
              </a:lnSpc>
              <a:buFont typeface="Arial"/>
              <a:buChar char="⚬"/>
            </a:pPr>
            <a:r>
              <a:rPr lang="en-US" sz="2099">
                <a:solidFill>
                  <a:srgbClr val="323366"/>
                </a:solidFill>
                <a:latin typeface="Code Pro"/>
              </a:rPr>
              <a:t>Connecting to others</a:t>
            </a:r>
          </a:p>
          <a:p>
            <a:pPr marL="906777" lvl="2" indent="-302259" algn="l">
              <a:lnSpc>
                <a:spcPts val="2939"/>
              </a:lnSpc>
              <a:buFont typeface="Arial"/>
              <a:buChar char="⚬"/>
            </a:pPr>
            <a:r>
              <a:rPr lang="en-US" sz="2099">
                <a:solidFill>
                  <a:srgbClr val="323366"/>
                </a:solidFill>
                <a:latin typeface="Code Pro"/>
              </a:rPr>
              <a:t>Being active and healthy</a:t>
            </a:r>
          </a:p>
          <a:p>
            <a:pPr marL="906777" lvl="2" indent="-302259" algn="l">
              <a:lnSpc>
                <a:spcPts val="2939"/>
              </a:lnSpc>
              <a:buFont typeface="Arial"/>
              <a:buChar char="⚬"/>
            </a:pPr>
            <a:r>
              <a:rPr lang="en-US" sz="2099">
                <a:solidFill>
                  <a:srgbClr val="323366"/>
                </a:solidFill>
                <a:latin typeface="Code Pro"/>
              </a:rPr>
              <a:t>Being present in the moment</a:t>
            </a:r>
          </a:p>
          <a:p>
            <a:pPr marL="906777" lvl="2" indent="-302259" algn="l">
              <a:lnSpc>
                <a:spcPts val="2939"/>
              </a:lnSpc>
              <a:buFont typeface="Arial"/>
              <a:buChar char="⚬"/>
            </a:pPr>
            <a:r>
              <a:rPr lang="en-US" sz="2099">
                <a:solidFill>
                  <a:srgbClr val="323366"/>
                </a:solidFill>
                <a:latin typeface="Code Pro"/>
              </a:rPr>
              <a:t>Learning</a:t>
            </a:r>
          </a:p>
          <a:p>
            <a:pPr marL="906777" lvl="2" indent="-302259" algn="l">
              <a:lnSpc>
                <a:spcPts val="2939"/>
              </a:lnSpc>
              <a:buFont typeface="Arial"/>
              <a:buChar char="⚬"/>
            </a:pPr>
            <a:r>
              <a:rPr lang="en-US" sz="2099">
                <a:solidFill>
                  <a:srgbClr val="323366"/>
                </a:solidFill>
                <a:latin typeface="Code Pro"/>
              </a:rPr>
              <a:t>Giving to others</a:t>
            </a:r>
          </a:p>
        </p:txBody>
      </p:sp>
      <p:sp>
        <p:nvSpPr>
          <p:cNvPr id="15" name="TextBox 15"/>
          <p:cNvSpPr txBox="1"/>
          <p:nvPr/>
        </p:nvSpPr>
        <p:spPr>
          <a:xfrm>
            <a:off x="1319213" y="510821"/>
            <a:ext cx="15649575" cy="1684151"/>
          </a:xfrm>
          <a:prstGeom prst="rect">
            <a:avLst/>
          </a:prstGeom>
        </p:spPr>
        <p:txBody>
          <a:bodyPr lIns="0" tIns="0" rIns="0" bIns="0" rtlCol="0" anchor="t">
            <a:spAutoFit/>
          </a:bodyPr>
          <a:lstStyle/>
          <a:p>
            <a:pPr algn="l">
              <a:lnSpc>
                <a:spcPts val="13747"/>
              </a:lnSpc>
              <a:spcBef>
                <a:spcPct val="0"/>
              </a:spcBef>
            </a:pPr>
            <a:r>
              <a:rPr lang="en-US" sz="9819">
                <a:solidFill>
                  <a:srgbClr val="323366"/>
                </a:solidFill>
                <a:latin typeface="More Sugar"/>
              </a:rPr>
              <a:t>BUSINESS $ COMMUNITY</a:t>
            </a:r>
          </a:p>
        </p:txBody>
      </p:sp>
      <p:sp>
        <p:nvSpPr>
          <p:cNvPr id="16" name="Freeform 16"/>
          <p:cNvSpPr/>
          <p:nvPr/>
        </p:nvSpPr>
        <p:spPr>
          <a:xfrm>
            <a:off x="-787959" y="5838690"/>
            <a:ext cx="13582020" cy="9049021"/>
          </a:xfrm>
          <a:custGeom>
            <a:avLst/>
            <a:gdLst/>
            <a:ahLst/>
            <a:cxnLst/>
            <a:rect l="l" t="t" r="r" b="b"/>
            <a:pathLst>
              <a:path w="13582020" h="9049021">
                <a:moveTo>
                  <a:pt x="0" y="0"/>
                </a:moveTo>
                <a:lnTo>
                  <a:pt x="13582020" y="0"/>
                </a:lnTo>
                <a:lnTo>
                  <a:pt x="13582020" y="9049020"/>
                </a:lnTo>
                <a:lnTo>
                  <a:pt x="0" y="9049020"/>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799" y="-6956271"/>
            <a:ext cx="21317700" cy="21317700"/>
          </a:xfrm>
          <a:custGeom>
            <a:avLst/>
            <a:gdLst/>
            <a:ahLst/>
            <a:cxnLst/>
            <a:rect l="l" t="t" r="r" b="b"/>
            <a:pathLst>
              <a:path w="21317700" h="21317700">
                <a:moveTo>
                  <a:pt x="0" y="0"/>
                </a:moveTo>
                <a:lnTo>
                  <a:pt x="21317700" y="0"/>
                </a:lnTo>
                <a:lnTo>
                  <a:pt x="21317700" y="21317699"/>
                </a:lnTo>
                <a:lnTo>
                  <a:pt x="0" y="21317699"/>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1465659" y="9492964"/>
            <a:ext cx="5314897" cy="497873"/>
            <a:chOff x="0" y="0"/>
            <a:chExt cx="7086530" cy="663830"/>
          </a:xfrm>
        </p:grpSpPr>
        <p:sp>
          <p:nvSpPr>
            <p:cNvPr id="4" name="Freeform 4"/>
            <p:cNvSpPr/>
            <p:nvPr/>
          </p:nvSpPr>
          <p:spPr>
            <a:xfrm>
              <a:off x="0" y="0"/>
              <a:ext cx="663830" cy="663830"/>
            </a:xfrm>
            <a:custGeom>
              <a:avLst/>
              <a:gdLst/>
              <a:ahLst/>
              <a:cxnLst/>
              <a:rect l="l" t="t" r="r" b="b"/>
              <a:pathLst>
                <a:path w="663830" h="663830">
                  <a:moveTo>
                    <a:pt x="0" y="0"/>
                  </a:moveTo>
                  <a:lnTo>
                    <a:pt x="663830" y="0"/>
                  </a:lnTo>
                  <a:lnTo>
                    <a:pt x="663830" y="663830"/>
                  </a:lnTo>
                  <a:lnTo>
                    <a:pt x="0" y="66383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18590" y="129652"/>
              <a:ext cx="6267939" cy="459317"/>
            </a:xfrm>
            <a:prstGeom prst="rect">
              <a:avLst/>
            </a:prstGeom>
          </p:spPr>
          <p:txBody>
            <a:bodyPr lIns="0" tIns="0" rIns="0" bIns="0" rtlCol="0" anchor="t">
              <a:spAutoFit/>
            </a:bodyPr>
            <a:lstStyle/>
            <a:p>
              <a:pPr algn="l">
                <a:lnSpc>
                  <a:spcPts val="2800"/>
                </a:lnSpc>
              </a:pPr>
              <a:r>
                <a:rPr lang="en-US" sz="2000">
                  <a:solidFill>
                    <a:srgbClr val="323366"/>
                  </a:solidFill>
                  <a:latin typeface="Code Pro"/>
                </a:rPr>
                <a:t>FOREST VOLUNTARY ACTION FORUM</a:t>
              </a:r>
            </a:p>
          </p:txBody>
        </p:sp>
      </p:grpSp>
      <p:grpSp>
        <p:nvGrpSpPr>
          <p:cNvPr id="6" name="Group 6"/>
          <p:cNvGrpSpPr/>
          <p:nvPr/>
        </p:nvGrpSpPr>
        <p:grpSpPr>
          <a:xfrm>
            <a:off x="3182547" y="2826009"/>
            <a:ext cx="11061294" cy="5370334"/>
            <a:chOff x="0" y="0"/>
            <a:chExt cx="2913263" cy="1414409"/>
          </a:xfrm>
        </p:grpSpPr>
        <p:sp>
          <p:nvSpPr>
            <p:cNvPr id="7" name="Freeform 7"/>
            <p:cNvSpPr/>
            <p:nvPr/>
          </p:nvSpPr>
          <p:spPr>
            <a:xfrm>
              <a:off x="0" y="0"/>
              <a:ext cx="2913263" cy="1414409"/>
            </a:xfrm>
            <a:custGeom>
              <a:avLst/>
              <a:gdLst/>
              <a:ahLst/>
              <a:cxnLst/>
              <a:rect l="l" t="t" r="r" b="b"/>
              <a:pathLst>
                <a:path w="2913263" h="1414409">
                  <a:moveTo>
                    <a:pt x="35695" y="0"/>
                  </a:moveTo>
                  <a:lnTo>
                    <a:pt x="2877567" y="0"/>
                  </a:lnTo>
                  <a:cubicBezTo>
                    <a:pt x="2887034" y="0"/>
                    <a:pt x="2896114" y="3761"/>
                    <a:pt x="2902808" y="10455"/>
                  </a:cubicBezTo>
                  <a:cubicBezTo>
                    <a:pt x="2909502" y="17149"/>
                    <a:pt x="2913263" y="26228"/>
                    <a:pt x="2913263" y="35695"/>
                  </a:cubicBezTo>
                  <a:lnTo>
                    <a:pt x="2913263" y="1378713"/>
                  </a:lnTo>
                  <a:cubicBezTo>
                    <a:pt x="2913263" y="1388180"/>
                    <a:pt x="2909502" y="1397260"/>
                    <a:pt x="2902808" y="1403954"/>
                  </a:cubicBezTo>
                  <a:cubicBezTo>
                    <a:pt x="2896114" y="1410648"/>
                    <a:pt x="2887034" y="1414409"/>
                    <a:pt x="2877567" y="1414409"/>
                  </a:cubicBezTo>
                  <a:lnTo>
                    <a:pt x="35695" y="1414409"/>
                  </a:lnTo>
                  <a:cubicBezTo>
                    <a:pt x="26228" y="1414409"/>
                    <a:pt x="17149" y="1410648"/>
                    <a:pt x="10455" y="1403954"/>
                  </a:cubicBezTo>
                  <a:cubicBezTo>
                    <a:pt x="3761" y="1397260"/>
                    <a:pt x="0" y="1388180"/>
                    <a:pt x="0" y="1378713"/>
                  </a:cubicBezTo>
                  <a:lnTo>
                    <a:pt x="0" y="35695"/>
                  </a:lnTo>
                  <a:cubicBezTo>
                    <a:pt x="0" y="26228"/>
                    <a:pt x="3761" y="17149"/>
                    <a:pt x="10455" y="10455"/>
                  </a:cubicBezTo>
                  <a:cubicBezTo>
                    <a:pt x="17149" y="3761"/>
                    <a:pt x="26228" y="0"/>
                    <a:pt x="35695" y="0"/>
                  </a:cubicBezTo>
                  <a:close/>
                </a:path>
              </a:pathLst>
            </a:custGeom>
            <a:solidFill>
              <a:srgbClr val="FFFFFF"/>
            </a:solidFill>
          </p:spPr>
          <p:txBody>
            <a:bodyPr/>
            <a:lstStyle/>
            <a:p>
              <a:endParaRPr lang="en-GB"/>
            </a:p>
          </p:txBody>
        </p:sp>
        <p:sp>
          <p:nvSpPr>
            <p:cNvPr id="8" name="TextBox 8"/>
            <p:cNvSpPr txBox="1"/>
            <p:nvPr/>
          </p:nvSpPr>
          <p:spPr>
            <a:xfrm>
              <a:off x="0" y="-57150"/>
              <a:ext cx="2913263" cy="1471559"/>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1623772" y="2783851"/>
            <a:ext cx="14285072" cy="5283200"/>
          </a:xfrm>
          <a:prstGeom prst="rect">
            <a:avLst/>
          </a:prstGeom>
        </p:spPr>
        <p:txBody>
          <a:bodyPr lIns="0" tIns="0" rIns="0" bIns="0" rtlCol="0" anchor="t">
            <a:spAutoFit/>
          </a:bodyPr>
          <a:lstStyle/>
          <a:p>
            <a:pPr algn="ctr">
              <a:lnSpc>
                <a:spcPts val="6999"/>
              </a:lnSpc>
            </a:pPr>
            <a:r>
              <a:rPr lang="en-US" sz="4999">
                <a:solidFill>
                  <a:srgbClr val="323366"/>
                </a:solidFill>
                <a:latin typeface="Code Pro"/>
              </a:rPr>
              <a:t>Volunteering days</a:t>
            </a:r>
          </a:p>
          <a:p>
            <a:pPr algn="ctr">
              <a:lnSpc>
                <a:spcPts val="6999"/>
              </a:lnSpc>
            </a:pPr>
            <a:r>
              <a:rPr lang="en-US" sz="4999">
                <a:solidFill>
                  <a:srgbClr val="323366"/>
                </a:solidFill>
                <a:latin typeface="Code Pro"/>
              </a:rPr>
              <a:t>Linking with businesses</a:t>
            </a:r>
          </a:p>
          <a:p>
            <a:pPr algn="ctr">
              <a:lnSpc>
                <a:spcPts val="6999"/>
              </a:lnSpc>
            </a:pPr>
            <a:r>
              <a:rPr lang="en-US" sz="4999">
                <a:solidFill>
                  <a:srgbClr val="323366"/>
                </a:solidFill>
                <a:latin typeface="Code Pro"/>
              </a:rPr>
              <a:t>Other schemes  </a:t>
            </a:r>
          </a:p>
          <a:p>
            <a:pPr algn="ctr">
              <a:lnSpc>
                <a:spcPts val="6999"/>
              </a:lnSpc>
            </a:pPr>
            <a:r>
              <a:rPr lang="en-US" sz="4999">
                <a:solidFill>
                  <a:srgbClr val="323366"/>
                </a:solidFill>
                <a:latin typeface="Code Pro"/>
              </a:rPr>
              <a:t>Donations &amp; sponsorship</a:t>
            </a:r>
          </a:p>
          <a:p>
            <a:pPr algn="ctr">
              <a:lnSpc>
                <a:spcPts val="6999"/>
              </a:lnSpc>
            </a:pPr>
            <a:r>
              <a:rPr lang="en-US" sz="4999">
                <a:solidFill>
                  <a:srgbClr val="323366"/>
                </a:solidFill>
                <a:latin typeface="Code Pro"/>
              </a:rPr>
              <a:t> Exploring roles </a:t>
            </a:r>
          </a:p>
          <a:p>
            <a:pPr algn="ctr">
              <a:lnSpc>
                <a:spcPts val="6999"/>
              </a:lnSpc>
              <a:spcBef>
                <a:spcPct val="0"/>
              </a:spcBef>
            </a:pPr>
            <a:r>
              <a:rPr lang="en-US" sz="4999">
                <a:solidFill>
                  <a:srgbClr val="323366"/>
                </a:solidFill>
                <a:latin typeface="Code Pro"/>
              </a:rPr>
              <a:t>Working with GVG - ESV Resource </a:t>
            </a:r>
          </a:p>
        </p:txBody>
      </p:sp>
      <p:sp>
        <p:nvSpPr>
          <p:cNvPr id="10" name="Freeform 10"/>
          <p:cNvSpPr/>
          <p:nvPr/>
        </p:nvSpPr>
        <p:spPr>
          <a:xfrm rot="1772827">
            <a:off x="11967941" y="596558"/>
            <a:ext cx="4551800" cy="3237468"/>
          </a:xfrm>
          <a:custGeom>
            <a:avLst/>
            <a:gdLst/>
            <a:ahLst/>
            <a:cxnLst/>
            <a:rect l="l" t="t" r="r" b="b"/>
            <a:pathLst>
              <a:path w="4551800" h="3237468">
                <a:moveTo>
                  <a:pt x="0" y="0"/>
                </a:moveTo>
                <a:lnTo>
                  <a:pt x="4551800" y="0"/>
                </a:lnTo>
                <a:lnTo>
                  <a:pt x="4551800" y="3237468"/>
                </a:lnTo>
                <a:lnTo>
                  <a:pt x="0" y="3237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rot="178991">
            <a:off x="14123551" y="6215797"/>
            <a:ext cx="1739445" cy="1807215"/>
          </a:xfrm>
          <a:custGeom>
            <a:avLst/>
            <a:gdLst/>
            <a:ahLst/>
            <a:cxnLst/>
            <a:rect l="l" t="t" r="r" b="b"/>
            <a:pathLst>
              <a:path w="1739445" h="1807215">
                <a:moveTo>
                  <a:pt x="0" y="0"/>
                </a:moveTo>
                <a:lnTo>
                  <a:pt x="1739445" y="0"/>
                </a:lnTo>
                <a:lnTo>
                  <a:pt x="1739445" y="1807216"/>
                </a:lnTo>
                <a:lnTo>
                  <a:pt x="0" y="1807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Freeform 12"/>
          <p:cNvSpPr/>
          <p:nvPr/>
        </p:nvSpPr>
        <p:spPr>
          <a:xfrm rot="1644448">
            <a:off x="1343213" y="3654406"/>
            <a:ext cx="3678668" cy="2978188"/>
          </a:xfrm>
          <a:custGeom>
            <a:avLst/>
            <a:gdLst/>
            <a:ahLst/>
            <a:cxnLst/>
            <a:rect l="l" t="t" r="r" b="b"/>
            <a:pathLst>
              <a:path w="3678668" h="2978188">
                <a:moveTo>
                  <a:pt x="0" y="0"/>
                </a:moveTo>
                <a:lnTo>
                  <a:pt x="3678668" y="0"/>
                </a:lnTo>
                <a:lnTo>
                  <a:pt x="3678668" y="2978188"/>
                </a:lnTo>
                <a:lnTo>
                  <a:pt x="0" y="29781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 name="TextBox 13"/>
          <p:cNvSpPr txBox="1"/>
          <p:nvPr/>
        </p:nvSpPr>
        <p:spPr>
          <a:xfrm>
            <a:off x="1455333" y="531141"/>
            <a:ext cx="8091091" cy="1684151"/>
          </a:xfrm>
          <a:prstGeom prst="rect">
            <a:avLst/>
          </a:prstGeom>
        </p:spPr>
        <p:txBody>
          <a:bodyPr lIns="0" tIns="0" rIns="0" bIns="0" rtlCol="0" anchor="t">
            <a:spAutoFit/>
          </a:bodyPr>
          <a:lstStyle/>
          <a:p>
            <a:pPr algn="ctr">
              <a:lnSpc>
                <a:spcPts val="13747"/>
              </a:lnSpc>
              <a:spcBef>
                <a:spcPct val="0"/>
              </a:spcBef>
            </a:pPr>
            <a:r>
              <a:rPr lang="en-US" sz="9819">
                <a:solidFill>
                  <a:srgbClr val="323366"/>
                </a:solidFill>
                <a:latin typeface="More Sugar"/>
              </a:rPr>
              <a:t>ESV SO FAR...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4850" y="-6265448"/>
            <a:ext cx="21317700" cy="21317700"/>
          </a:xfrm>
          <a:custGeom>
            <a:avLst/>
            <a:gdLst/>
            <a:ahLst/>
            <a:cxnLst/>
            <a:rect l="l" t="t" r="r" b="b"/>
            <a:pathLst>
              <a:path w="21317700" h="21317700">
                <a:moveTo>
                  <a:pt x="0" y="0"/>
                </a:moveTo>
                <a:lnTo>
                  <a:pt x="21317700" y="0"/>
                </a:lnTo>
                <a:lnTo>
                  <a:pt x="21317700" y="21317700"/>
                </a:lnTo>
                <a:lnTo>
                  <a:pt x="0" y="21317700"/>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028700" y="9258300"/>
            <a:ext cx="5314897" cy="497873"/>
            <a:chOff x="0" y="0"/>
            <a:chExt cx="7086530" cy="663830"/>
          </a:xfrm>
        </p:grpSpPr>
        <p:sp>
          <p:nvSpPr>
            <p:cNvPr id="4" name="Freeform 4"/>
            <p:cNvSpPr/>
            <p:nvPr/>
          </p:nvSpPr>
          <p:spPr>
            <a:xfrm>
              <a:off x="0" y="0"/>
              <a:ext cx="663830" cy="663830"/>
            </a:xfrm>
            <a:custGeom>
              <a:avLst/>
              <a:gdLst/>
              <a:ahLst/>
              <a:cxnLst/>
              <a:rect l="l" t="t" r="r" b="b"/>
              <a:pathLst>
                <a:path w="663830" h="663830">
                  <a:moveTo>
                    <a:pt x="0" y="0"/>
                  </a:moveTo>
                  <a:lnTo>
                    <a:pt x="663830" y="0"/>
                  </a:lnTo>
                  <a:lnTo>
                    <a:pt x="663830" y="663830"/>
                  </a:lnTo>
                  <a:lnTo>
                    <a:pt x="0" y="66383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18590" y="129652"/>
              <a:ext cx="6267939" cy="459317"/>
            </a:xfrm>
            <a:prstGeom prst="rect">
              <a:avLst/>
            </a:prstGeom>
          </p:spPr>
          <p:txBody>
            <a:bodyPr lIns="0" tIns="0" rIns="0" bIns="0" rtlCol="0" anchor="t">
              <a:spAutoFit/>
            </a:bodyPr>
            <a:lstStyle/>
            <a:p>
              <a:pPr algn="l">
                <a:lnSpc>
                  <a:spcPts val="2800"/>
                </a:lnSpc>
              </a:pPr>
              <a:r>
                <a:rPr lang="en-US" sz="2000">
                  <a:solidFill>
                    <a:srgbClr val="323366"/>
                  </a:solidFill>
                  <a:latin typeface="Code Pro"/>
                </a:rPr>
                <a:t>FOREST VOLUNTARY ACTION FORUM</a:t>
              </a:r>
            </a:p>
          </p:txBody>
        </p:sp>
      </p:grpSp>
      <p:grpSp>
        <p:nvGrpSpPr>
          <p:cNvPr id="6" name="Group 6"/>
          <p:cNvGrpSpPr/>
          <p:nvPr/>
        </p:nvGrpSpPr>
        <p:grpSpPr>
          <a:xfrm>
            <a:off x="11997703" y="0"/>
            <a:ext cx="10287000" cy="10287000"/>
            <a:chOff x="0" y="0"/>
            <a:chExt cx="812800" cy="812800"/>
          </a:xfrm>
        </p:grpSpPr>
        <p:sp>
          <p:nvSpPr>
            <p:cNvPr id="7" name="Freeform 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43465" r="-67484"/>
              </a:stretch>
            </a:blipFill>
          </p:spPr>
          <p:txBody>
            <a:bodyPr/>
            <a:lstStyle/>
            <a:p>
              <a:endParaRPr lang="en-GB"/>
            </a:p>
          </p:txBody>
        </p:sp>
      </p:grpSp>
      <p:sp>
        <p:nvSpPr>
          <p:cNvPr id="8" name="TextBox 8"/>
          <p:cNvSpPr txBox="1"/>
          <p:nvPr/>
        </p:nvSpPr>
        <p:spPr>
          <a:xfrm>
            <a:off x="1028700" y="4288627"/>
            <a:ext cx="11354020" cy="5516247"/>
          </a:xfrm>
          <a:prstGeom prst="rect">
            <a:avLst/>
          </a:prstGeom>
        </p:spPr>
        <p:txBody>
          <a:bodyPr lIns="0" tIns="0" rIns="0" bIns="0" rtlCol="0" anchor="t">
            <a:spAutoFit/>
          </a:bodyPr>
          <a:lstStyle/>
          <a:p>
            <a:pPr algn="l">
              <a:lnSpc>
                <a:spcPts val="7279"/>
              </a:lnSpc>
            </a:pPr>
            <a:r>
              <a:rPr lang="en-US" sz="5199">
                <a:solidFill>
                  <a:srgbClr val="323366"/>
                </a:solidFill>
                <a:latin typeface="Code Pro"/>
              </a:rPr>
              <a:t>5 days per year</a:t>
            </a:r>
          </a:p>
          <a:p>
            <a:pPr algn="l">
              <a:lnSpc>
                <a:spcPts val="7279"/>
              </a:lnSpc>
            </a:pPr>
            <a:r>
              <a:rPr lang="en-US" sz="5199">
                <a:solidFill>
                  <a:srgbClr val="323366"/>
                </a:solidFill>
                <a:latin typeface="Code Pro"/>
              </a:rPr>
              <a:t>Skills match</a:t>
            </a:r>
          </a:p>
          <a:p>
            <a:pPr algn="l">
              <a:lnSpc>
                <a:spcPts val="7279"/>
              </a:lnSpc>
            </a:pPr>
            <a:r>
              <a:rPr lang="en-US" sz="5199">
                <a:solidFill>
                  <a:srgbClr val="323366"/>
                </a:solidFill>
                <a:latin typeface="Code Pro"/>
              </a:rPr>
              <a:t>Personal development </a:t>
            </a:r>
          </a:p>
          <a:p>
            <a:pPr algn="l">
              <a:lnSpc>
                <a:spcPts val="7279"/>
              </a:lnSpc>
            </a:pPr>
            <a:r>
              <a:rPr lang="en-US" sz="5199">
                <a:solidFill>
                  <a:srgbClr val="323366"/>
                </a:solidFill>
                <a:latin typeface="Code Pro"/>
              </a:rPr>
              <a:t>Getting to know the community </a:t>
            </a:r>
          </a:p>
          <a:p>
            <a:pPr algn="l">
              <a:lnSpc>
                <a:spcPts val="7279"/>
              </a:lnSpc>
            </a:pPr>
            <a:endParaRPr lang="en-US" sz="5199">
              <a:solidFill>
                <a:srgbClr val="323366"/>
              </a:solidFill>
              <a:latin typeface="Code Pro"/>
            </a:endParaRPr>
          </a:p>
          <a:p>
            <a:pPr algn="l">
              <a:lnSpc>
                <a:spcPts val="7279"/>
              </a:lnSpc>
            </a:pPr>
            <a:endParaRPr lang="en-US" sz="5199">
              <a:solidFill>
                <a:srgbClr val="323366"/>
              </a:solidFill>
              <a:latin typeface="Code Pro"/>
            </a:endParaRPr>
          </a:p>
        </p:txBody>
      </p:sp>
      <p:sp>
        <p:nvSpPr>
          <p:cNvPr id="9" name="TextBox 9"/>
          <p:cNvSpPr txBox="1"/>
          <p:nvPr/>
        </p:nvSpPr>
        <p:spPr>
          <a:xfrm>
            <a:off x="1028700" y="1792139"/>
            <a:ext cx="6998629" cy="1902077"/>
          </a:xfrm>
          <a:prstGeom prst="rect">
            <a:avLst/>
          </a:prstGeom>
        </p:spPr>
        <p:txBody>
          <a:bodyPr lIns="0" tIns="0" rIns="0" bIns="0" rtlCol="0" anchor="t">
            <a:spAutoFit/>
          </a:bodyPr>
          <a:lstStyle/>
          <a:p>
            <a:pPr algn="just">
              <a:lnSpc>
                <a:spcPts val="7237"/>
              </a:lnSpc>
            </a:pPr>
            <a:r>
              <a:rPr lang="en-US" sz="7699">
                <a:solidFill>
                  <a:srgbClr val="323366"/>
                </a:solidFill>
                <a:latin typeface="More Sugar"/>
              </a:rPr>
              <a:t>FVAF’S </a:t>
            </a:r>
          </a:p>
          <a:p>
            <a:pPr algn="just">
              <a:lnSpc>
                <a:spcPts val="7237"/>
              </a:lnSpc>
            </a:pPr>
            <a:r>
              <a:rPr lang="en-US" sz="7699">
                <a:solidFill>
                  <a:srgbClr val="323366"/>
                </a:solidFill>
                <a:latin typeface="More Sugar"/>
              </a:rPr>
              <a:t>ESV SCHEME </a:t>
            </a:r>
          </a:p>
        </p:txBody>
      </p:sp>
      <p:sp>
        <p:nvSpPr>
          <p:cNvPr id="10" name="Freeform 10"/>
          <p:cNvSpPr/>
          <p:nvPr/>
        </p:nvSpPr>
        <p:spPr>
          <a:xfrm>
            <a:off x="8027329" y="3694216"/>
            <a:ext cx="3106289" cy="2066977"/>
          </a:xfrm>
          <a:custGeom>
            <a:avLst/>
            <a:gdLst/>
            <a:ahLst/>
            <a:cxnLst/>
            <a:rect l="l" t="t" r="r" b="b"/>
            <a:pathLst>
              <a:path w="3106289" h="2066977">
                <a:moveTo>
                  <a:pt x="0" y="0"/>
                </a:moveTo>
                <a:lnTo>
                  <a:pt x="3106289" y="0"/>
                </a:lnTo>
                <a:lnTo>
                  <a:pt x="3106289" y="2066977"/>
                </a:lnTo>
                <a:lnTo>
                  <a:pt x="0" y="20669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799" y="-6956271"/>
            <a:ext cx="21317700" cy="21317700"/>
          </a:xfrm>
          <a:custGeom>
            <a:avLst/>
            <a:gdLst/>
            <a:ahLst/>
            <a:cxnLst/>
            <a:rect l="l" t="t" r="r" b="b"/>
            <a:pathLst>
              <a:path w="21317700" h="21317700">
                <a:moveTo>
                  <a:pt x="0" y="0"/>
                </a:moveTo>
                <a:lnTo>
                  <a:pt x="21317700" y="0"/>
                </a:lnTo>
                <a:lnTo>
                  <a:pt x="21317700" y="21317699"/>
                </a:lnTo>
                <a:lnTo>
                  <a:pt x="0" y="21317699"/>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1465659" y="9492964"/>
            <a:ext cx="5314897" cy="497873"/>
            <a:chOff x="0" y="0"/>
            <a:chExt cx="7086530" cy="663830"/>
          </a:xfrm>
        </p:grpSpPr>
        <p:sp>
          <p:nvSpPr>
            <p:cNvPr id="4" name="Freeform 4"/>
            <p:cNvSpPr/>
            <p:nvPr/>
          </p:nvSpPr>
          <p:spPr>
            <a:xfrm>
              <a:off x="0" y="0"/>
              <a:ext cx="663830" cy="663830"/>
            </a:xfrm>
            <a:custGeom>
              <a:avLst/>
              <a:gdLst/>
              <a:ahLst/>
              <a:cxnLst/>
              <a:rect l="l" t="t" r="r" b="b"/>
              <a:pathLst>
                <a:path w="663830" h="663830">
                  <a:moveTo>
                    <a:pt x="0" y="0"/>
                  </a:moveTo>
                  <a:lnTo>
                    <a:pt x="663830" y="0"/>
                  </a:lnTo>
                  <a:lnTo>
                    <a:pt x="663830" y="663830"/>
                  </a:lnTo>
                  <a:lnTo>
                    <a:pt x="0" y="66383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18590" y="129652"/>
              <a:ext cx="6267939" cy="459317"/>
            </a:xfrm>
            <a:prstGeom prst="rect">
              <a:avLst/>
            </a:prstGeom>
          </p:spPr>
          <p:txBody>
            <a:bodyPr lIns="0" tIns="0" rIns="0" bIns="0" rtlCol="0" anchor="t">
              <a:spAutoFit/>
            </a:bodyPr>
            <a:lstStyle/>
            <a:p>
              <a:pPr algn="l">
                <a:lnSpc>
                  <a:spcPts val="2800"/>
                </a:lnSpc>
              </a:pPr>
              <a:r>
                <a:rPr lang="en-US" sz="2000">
                  <a:solidFill>
                    <a:srgbClr val="323366"/>
                  </a:solidFill>
                  <a:latin typeface="Code Pro"/>
                </a:rPr>
                <a:t>FOREST VOLUNTARY ACTION FORUM</a:t>
              </a:r>
            </a:p>
          </p:txBody>
        </p:sp>
      </p:grpSp>
      <p:grpSp>
        <p:nvGrpSpPr>
          <p:cNvPr id="6" name="Group 6"/>
          <p:cNvGrpSpPr/>
          <p:nvPr/>
        </p:nvGrpSpPr>
        <p:grpSpPr>
          <a:xfrm>
            <a:off x="1028700" y="2154799"/>
            <a:ext cx="14242855" cy="6799996"/>
            <a:chOff x="0" y="0"/>
            <a:chExt cx="3751205" cy="1790946"/>
          </a:xfrm>
        </p:grpSpPr>
        <p:sp>
          <p:nvSpPr>
            <p:cNvPr id="7" name="Freeform 7"/>
            <p:cNvSpPr/>
            <p:nvPr/>
          </p:nvSpPr>
          <p:spPr>
            <a:xfrm>
              <a:off x="0" y="0"/>
              <a:ext cx="3751205" cy="1790946"/>
            </a:xfrm>
            <a:custGeom>
              <a:avLst/>
              <a:gdLst/>
              <a:ahLst/>
              <a:cxnLst/>
              <a:rect l="l" t="t" r="r" b="b"/>
              <a:pathLst>
                <a:path w="3751205" h="1790946">
                  <a:moveTo>
                    <a:pt x="27722" y="0"/>
                  </a:moveTo>
                  <a:lnTo>
                    <a:pt x="3723483" y="0"/>
                  </a:lnTo>
                  <a:cubicBezTo>
                    <a:pt x="3730835" y="0"/>
                    <a:pt x="3737886" y="2921"/>
                    <a:pt x="3743085" y="8120"/>
                  </a:cubicBezTo>
                  <a:cubicBezTo>
                    <a:pt x="3748284" y="13318"/>
                    <a:pt x="3751205" y="20370"/>
                    <a:pt x="3751205" y="27722"/>
                  </a:cubicBezTo>
                  <a:lnTo>
                    <a:pt x="3751205" y="1763224"/>
                  </a:lnTo>
                  <a:cubicBezTo>
                    <a:pt x="3751205" y="1770576"/>
                    <a:pt x="3748284" y="1777627"/>
                    <a:pt x="3743085" y="1782826"/>
                  </a:cubicBezTo>
                  <a:cubicBezTo>
                    <a:pt x="3737886" y="1788025"/>
                    <a:pt x="3730835" y="1790946"/>
                    <a:pt x="3723483" y="1790946"/>
                  </a:cubicBezTo>
                  <a:lnTo>
                    <a:pt x="27722" y="1790946"/>
                  </a:lnTo>
                  <a:cubicBezTo>
                    <a:pt x="20370" y="1790946"/>
                    <a:pt x="13318" y="1788025"/>
                    <a:pt x="8120" y="1782826"/>
                  </a:cubicBezTo>
                  <a:cubicBezTo>
                    <a:pt x="2921" y="1777627"/>
                    <a:pt x="0" y="1770576"/>
                    <a:pt x="0" y="1763224"/>
                  </a:cubicBezTo>
                  <a:lnTo>
                    <a:pt x="0" y="27722"/>
                  </a:lnTo>
                  <a:cubicBezTo>
                    <a:pt x="0" y="20370"/>
                    <a:pt x="2921" y="13318"/>
                    <a:pt x="8120" y="8120"/>
                  </a:cubicBezTo>
                  <a:cubicBezTo>
                    <a:pt x="13318" y="2921"/>
                    <a:pt x="20370" y="0"/>
                    <a:pt x="27722" y="0"/>
                  </a:cubicBezTo>
                  <a:close/>
                </a:path>
              </a:pathLst>
            </a:custGeom>
            <a:solidFill>
              <a:srgbClr val="FFFFFF"/>
            </a:solidFill>
          </p:spPr>
          <p:txBody>
            <a:bodyPr/>
            <a:lstStyle/>
            <a:p>
              <a:endParaRPr lang="en-GB"/>
            </a:p>
          </p:txBody>
        </p:sp>
        <p:sp>
          <p:nvSpPr>
            <p:cNvPr id="8" name="TextBox 8"/>
            <p:cNvSpPr txBox="1"/>
            <p:nvPr/>
          </p:nvSpPr>
          <p:spPr>
            <a:xfrm>
              <a:off x="0" y="-57150"/>
              <a:ext cx="3751205" cy="1848096"/>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1684568" y="2317146"/>
            <a:ext cx="14779876" cy="6637649"/>
          </a:xfrm>
          <a:prstGeom prst="rect">
            <a:avLst/>
          </a:prstGeom>
        </p:spPr>
        <p:txBody>
          <a:bodyPr lIns="0" tIns="0" rIns="0" bIns="0" rtlCol="0" anchor="t">
            <a:spAutoFit/>
          </a:bodyPr>
          <a:lstStyle/>
          <a:p>
            <a:pPr algn="l">
              <a:lnSpc>
                <a:spcPts val="5959"/>
              </a:lnSpc>
            </a:pPr>
            <a:r>
              <a:rPr lang="en-US" sz="4583">
                <a:solidFill>
                  <a:srgbClr val="323366"/>
                </a:solidFill>
                <a:latin typeface="More Sugar"/>
              </a:rPr>
              <a:t>Your successes</a:t>
            </a:r>
          </a:p>
          <a:p>
            <a:pPr algn="l">
              <a:lnSpc>
                <a:spcPts val="4296"/>
              </a:lnSpc>
            </a:pPr>
            <a:r>
              <a:rPr lang="en-US" sz="3304">
                <a:solidFill>
                  <a:srgbClr val="323366"/>
                </a:solidFill>
                <a:latin typeface="Code Pro"/>
              </a:rPr>
              <a:t>What do you already do that works well?</a:t>
            </a:r>
          </a:p>
          <a:p>
            <a:pPr algn="l">
              <a:lnSpc>
                <a:spcPts val="4626"/>
              </a:lnSpc>
            </a:pPr>
            <a:endParaRPr lang="en-US" sz="3304">
              <a:solidFill>
                <a:srgbClr val="323366"/>
              </a:solidFill>
              <a:latin typeface="Code Pro"/>
            </a:endParaRPr>
          </a:p>
          <a:p>
            <a:pPr algn="l">
              <a:lnSpc>
                <a:spcPts val="5820"/>
              </a:lnSpc>
            </a:pPr>
            <a:r>
              <a:rPr lang="en-US" sz="4477">
                <a:solidFill>
                  <a:srgbClr val="323366"/>
                </a:solidFill>
                <a:latin typeface="More Sugar"/>
              </a:rPr>
              <a:t>Local businesses</a:t>
            </a:r>
          </a:p>
          <a:p>
            <a:pPr algn="l">
              <a:lnSpc>
                <a:spcPts val="4296"/>
              </a:lnSpc>
            </a:pPr>
            <a:r>
              <a:rPr lang="en-US" sz="3304">
                <a:solidFill>
                  <a:srgbClr val="323366"/>
                </a:solidFill>
                <a:latin typeface="Code Pro"/>
              </a:rPr>
              <a:t>Your questions and ideas? </a:t>
            </a:r>
          </a:p>
          <a:p>
            <a:pPr algn="l">
              <a:lnSpc>
                <a:spcPts val="4296"/>
              </a:lnSpc>
            </a:pPr>
            <a:r>
              <a:rPr lang="en-US" sz="3304">
                <a:solidFill>
                  <a:srgbClr val="323366"/>
                </a:solidFill>
                <a:latin typeface="Code Pro"/>
              </a:rPr>
              <a:t>Is there an interest to connect more with CVS Organisations?</a:t>
            </a:r>
          </a:p>
          <a:p>
            <a:pPr algn="l">
              <a:lnSpc>
                <a:spcPts val="4626"/>
              </a:lnSpc>
            </a:pPr>
            <a:endParaRPr lang="en-US" sz="3304">
              <a:solidFill>
                <a:srgbClr val="323366"/>
              </a:solidFill>
              <a:latin typeface="Code Pro"/>
            </a:endParaRPr>
          </a:p>
          <a:p>
            <a:pPr algn="l">
              <a:lnSpc>
                <a:spcPts val="5959"/>
              </a:lnSpc>
            </a:pPr>
            <a:r>
              <a:rPr lang="en-US" sz="4583">
                <a:solidFill>
                  <a:srgbClr val="323366"/>
                </a:solidFill>
                <a:latin typeface="More Sugar"/>
              </a:rPr>
              <a:t>November 2024</a:t>
            </a:r>
          </a:p>
          <a:p>
            <a:pPr algn="l">
              <a:lnSpc>
                <a:spcPts val="4296"/>
              </a:lnSpc>
            </a:pPr>
            <a:r>
              <a:rPr lang="en-US" sz="3304">
                <a:solidFill>
                  <a:srgbClr val="323366"/>
                </a:solidFill>
                <a:latin typeface="Code Pro"/>
              </a:rPr>
              <a:t>A Know Your Patch Marketplace event to link business and CVS Organisations</a:t>
            </a:r>
          </a:p>
          <a:p>
            <a:pPr algn="l">
              <a:lnSpc>
                <a:spcPts val="4626"/>
              </a:lnSpc>
            </a:pPr>
            <a:endParaRPr lang="en-US" sz="3304">
              <a:solidFill>
                <a:srgbClr val="323366"/>
              </a:solidFill>
              <a:latin typeface="Code Pro"/>
            </a:endParaRPr>
          </a:p>
        </p:txBody>
      </p:sp>
      <p:sp>
        <p:nvSpPr>
          <p:cNvPr id="10" name="Freeform 10"/>
          <p:cNvSpPr/>
          <p:nvPr/>
        </p:nvSpPr>
        <p:spPr>
          <a:xfrm rot="914204">
            <a:off x="11958800" y="1199323"/>
            <a:ext cx="5550180" cy="2643273"/>
          </a:xfrm>
          <a:custGeom>
            <a:avLst/>
            <a:gdLst/>
            <a:ahLst/>
            <a:cxnLst/>
            <a:rect l="l" t="t" r="r" b="b"/>
            <a:pathLst>
              <a:path w="5550180" h="2643273">
                <a:moveTo>
                  <a:pt x="0" y="0"/>
                </a:moveTo>
                <a:lnTo>
                  <a:pt x="5550180" y="0"/>
                </a:lnTo>
                <a:lnTo>
                  <a:pt x="5550180" y="2643273"/>
                </a:lnTo>
                <a:lnTo>
                  <a:pt x="0" y="26432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1"/>
          <p:cNvSpPr txBox="1"/>
          <p:nvPr/>
        </p:nvSpPr>
        <p:spPr>
          <a:xfrm>
            <a:off x="-142875" y="497415"/>
            <a:ext cx="12538972" cy="1618109"/>
          </a:xfrm>
          <a:prstGeom prst="rect">
            <a:avLst/>
          </a:prstGeom>
        </p:spPr>
        <p:txBody>
          <a:bodyPr lIns="0" tIns="0" rIns="0" bIns="0" rtlCol="0" anchor="t">
            <a:spAutoFit/>
          </a:bodyPr>
          <a:lstStyle/>
          <a:p>
            <a:pPr algn="ctr">
              <a:lnSpc>
                <a:spcPts val="13187"/>
              </a:lnSpc>
              <a:spcBef>
                <a:spcPct val="0"/>
              </a:spcBef>
            </a:pPr>
            <a:r>
              <a:rPr lang="en-US" sz="9419">
                <a:solidFill>
                  <a:srgbClr val="323366"/>
                </a:solidFill>
                <a:latin typeface="More Sugar"/>
              </a:rPr>
              <a:t>WHAT’S NEXT...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24249" y="-4782939"/>
            <a:ext cx="21317700" cy="21317700"/>
          </a:xfrm>
          <a:custGeom>
            <a:avLst/>
            <a:gdLst/>
            <a:ahLst/>
            <a:cxnLst/>
            <a:rect l="l" t="t" r="r" b="b"/>
            <a:pathLst>
              <a:path w="21317700" h="21317700">
                <a:moveTo>
                  <a:pt x="0" y="0"/>
                </a:moveTo>
                <a:lnTo>
                  <a:pt x="21317699" y="0"/>
                </a:lnTo>
                <a:lnTo>
                  <a:pt x="21317699" y="21317699"/>
                </a:lnTo>
                <a:lnTo>
                  <a:pt x="0" y="21317699"/>
                </a:lnTo>
                <a:lnTo>
                  <a:pt x="0" y="0"/>
                </a:lnTo>
                <a:close/>
              </a:path>
            </a:pathLst>
          </a:custGeom>
          <a:blipFill>
            <a:blip r:embed="rId2">
              <a:alphaModFix amt="13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1465659" y="9492964"/>
            <a:ext cx="5314897" cy="497873"/>
            <a:chOff x="0" y="0"/>
            <a:chExt cx="7086530" cy="663830"/>
          </a:xfrm>
        </p:grpSpPr>
        <p:sp>
          <p:nvSpPr>
            <p:cNvPr id="4" name="Freeform 4"/>
            <p:cNvSpPr/>
            <p:nvPr/>
          </p:nvSpPr>
          <p:spPr>
            <a:xfrm>
              <a:off x="0" y="0"/>
              <a:ext cx="663830" cy="663830"/>
            </a:xfrm>
            <a:custGeom>
              <a:avLst/>
              <a:gdLst/>
              <a:ahLst/>
              <a:cxnLst/>
              <a:rect l="l" t="t" r="r" b="b"/>
              <a:pathLst>
                <a:path w="663830" h="663830">
                  <a:moveTo>
                    <a:pt x="0" y="0"/>
                  </a:moveTo>
                  <a:lnTo>
                    <a:pt x="663830" y="0"/>
                  </a:lnTo>
                  <a:lnTo>
                    <a:pt x="663830" y="663830"/>
                  </a:lnTo>
                  <a:lnTo>
                    <a:pt x="0" y="663830"/>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18590" y="129652"/>
              <a:ext cx="6267939" cy="459317"/>
            </a:xfrm>
            <a:prstGeom prst="rect">
              <a:avLst/>
            </a:prstGeom>
          </p:spPr>
          <p:txBody>
            <a:bodyPr lIns="0" tIns="0" rIns="0" bIns="0" rtlCol="0" anchor="t">
              <a:spAutoFit/>
            </a:bodyPr>
            <a:lstStyle/>
            <a:p>
              <a:pPr algn="l">
                <a:lnSpc>
                  <a:spcPts val="2800"/>
                </a:lnSpc>
              </a:pPr>
              <a:r>
                <a:rPr lang="en-US" sz="2000">
                  <a:solidFill>
                    <a:srgbClr val="323366"/>
                  </a:solidFill>
                  <a:latin typeface="Code Pro"/>
                </a:rPr>
                <a:t>FOREST VOLUNTARY ACTION FORUM</a:t>
              </a:r>
            </a:p>
          </p:txBody>
        </p:sp>
      </p:grpSp>
      <p:sp>
        <p:nvSpPr>
          <p:cNvPr id="6" name="Freeform 6"/>
          <p:cNvSpPr/>
          <p:nvPr/>
        </p:nvSpPr>
        <p:spPr>
          <a:xfrm>
            <a:off x="3293715" y="2774801"/>
            <a:ext cx="11700569" cy="5660150"/>
          </a:xfrm>
          <a:custGeom>
            <a:avLst/>
            <a:gdLst/>
            <a:ahLst/>
            <a:cxnLst/>
            <a:rect l="l" t="t" r="r" b="b"/>
            <a:pathLst>
              <a:path w="11700569" h="5660150">
                <a:moveTo>
                  <a:pt x="0" y="0"/>
                </a:moveTo>
                <a:lnTo>
                  <a:pt x="11700570" y="0"/>
                </a:lnTo>
                <a:lnTo>
                  <a:pt x="11700570" y="5660151"/>
                </a:lnTo>
                <a:lnTo>
                  <a:pt x="0" y="56601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4361020" y="4661203"/>
            <a:ext cx="9488028" cy="1980563"/>
          </a:xfrm>
          <a:prstGeom prst="rect">
            <a:avLst/>
          </a:prstGeom>
        </p:spPr>
        <p:txBody>
          <a:bodyPr lIns="0" tIns="0" rIns="0" bIns="0" rtlCol="0" anchor="t">
            <a:spAutoFit/>
          </a:bodyPr>
          <a:lstStyle/>
          <a:p>
            <a:pPr algn="ctr">
              <a:lnSpc>
                <a:spcPts val="16111"/>
              </a:lnSpc>
              <a:spcBef>
                <a:spcPct val="0"/>
              </a:spcBef>
            </a:pPr>
            <a:r>
              <a:rPr lang="en-US" sz="11508" spc="46">
                <a:solidFill>
                  <a:srgbClr val="323366"/>
                </a:solidFill>
                <a:latin typeface="More Sugar"/>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236</Words>
  <Application>Microsoft Office PowerPoint</Application>
  <PresentationFormat>Custom</PresentationFormat>
  <Paragraphs>67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More Sugar</vt:lpstr>
      <vt:lpstr>Arial</vt:lpstr>
      <vt:lpstr>Open Sans Light</vt:lpstr>
      <vt:lpstr>Code Pro Bold</vt:lpstr>
      <vt:lpstr>Calibri</vt:lpstr>
      <vt:lpstr>Code Pro</vt:lpstr>
      <vt:lpstr>Code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ESV FVAF presentation FEP June2024</dc:title>
  <dc:creator>user</dc:creator>
  <cp:lastModifiedBy>Lydia Smith</cp:lastModifiedBy>
  <cp:revision>1</cp:revision>
  <dcterms:created xsi:type="dcterms:W3CDTF">2006-08-16T00:00:00Z</dcterms:created>
  <dcterms:modified xsi:type="dcterms:W3CDTF">2024-06-18T11:22:31Z</dcterms:modified>
  <dc:identifier>DAGHKgUUlhI</dc:identifier>
</cp:coreProperties>
</file>