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4"/>
  </p:sldMasterIdLst>
  <p:notesMasterIdLst>
    <p:notesMasterId r:id="rId18"/>
  </p:notesMasterIdLst>
  <p:sldIdLst>
    <p:sldId id="256" r:id="rId5"/>
    <p:sldId id="288" r:id="rId6"/>
    <p:sldId id="287" r:id="rId7"/>
    <p:sldId id="289" r:id="rId8"/>
    <p:sldId id="282" r:id="rId9"/>
    <p:sldId id="290" r:id="rId10"/>
    <p:sldId id="291" r:id="rId11"/>
    <p:sldId id="284" r:id="rId12"/>
    <p:sldId id="262" r:id="rId13"/>
    <p:sldId id="258" r:id="rId14"/>
    <p:sldId id="260" r:id="rId15"/>
    <p:sldId id="281" r:id="rId16"/>
    <p:sldId id="261" r:id="rId17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A1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959" autoAdjust="0"/>
    <p:restoredTop sz="82647"/>
  </p:normalViewPr>
  <p:slideViewPr>
    <p:cSldViewPr snapToGrid="0">
      <p:cViewPr varScale="1">
        <p:scale>
          <a:sx n="55" d="100"/>
          <a:sy n="55" d="100"/>
        </p:scale>
        <p:origin x="71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85ECCD-C49C-4393-86B6-4FA63BA888FD}" type="doc">
      <dgm:prSet loTypeId="urn:microsoft.com/office/officeart/2008/layout/LinedLis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E716CD-20D8-4EF8-8FAB-68FEACC1CA0E}">
      <dgm:prSet/>
      <dgm:spPr/>
      <dgm:t>
        <a:bodyPr/>
        <a:lstStyle/>
        <a:p>
          <a:pPr algn="l" rtl="0"/>
          <a:r>
            <a:rPr lang="en-GB" b="1" dirty="0">
              <a:solidFill>
                <a:schemeClr val="tx1"/>
              </a:solidFill>
              <a:latin typeface="Sitka Subheading"/>
            </a:rPr>
            <a:t>Collaboration: </a:t>
          </a:r>
          <a:r>
            <a:rPr lang="en-GB" dirty="0">
              <a:solidFill>
                <a:schemeClr val="tx1"/>
              </a:solidFill>
              <a:latin typeface="Sitka Subheading"/>
            </a:rPr>
            <a:t>Connecting local businesses, community groups, and other stakeholders to promote their events </a:t>
          </a:r>
          <a:endParaRPr lang="en-US" dirty="0">
            <a:solidFill>
              <a:schemeClr val="tx1"/>
            </a:solidFill>
            <a:latin typeface="Sitka Subheading"/>
          </a:endParaRPr>
        </a:p>
      </dgm:t>
    </dgm:pt>
    <dgm:pt modelId="{C460FE56-7955-4845-A78B-3D7BE8F2873E}" type="parTrans" cxnId="{1F5CD743-A060-4403-BBF3-9F9D228F7F25}">
      <dgm:prSet/>
      <dgm:spPr/>
      <dgm:t>
        <a:bodyPr/>
        <a:lstStyle/>
        <a:p>
          <a:endParaRPr lang="en-US"/>
        </a:p>
      </dgm:t>
    </dgm:pt>
    <dgm:pt modelId="{6D813D0D-6E0B-4E6F-A45A-2712981AA11C}" type="sibTrans" cxnId="{1F5CD743-A060-4403-BBF3-9F9D228F7F25}">
      <dgm:prSet/>
      <dgm:spPr/>
      <dgm:t>
        <a:bodyPr/>
        <a:lstStyle/>
        <a:p>
          <a:endParaRPr lang="en-US"/>
        </a:p>
      </dgm:t>
    </dgm:pt>
    <dgm:pt modelId="{DE4D0FAE-7AAA-4922-B058-7C091B9DA2B5}">
      <dgm:prSet phldr="0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Sitka Subheading"/>
            </a:rPr>
            <a:t>Small Business Support</a:t>
          </a:r>
          <a:r>
            <a:rPr lang="en-US" dirty="0">
              <a:solidFill>
                <a:schemeClr val="tx1"/>
              </a:solidFill>
              <a:latin typeface="Sitka Subheading"/>
            </a:rPr>
            <a:t>: boosts demand for local crafts, produce, and services, promoting small businesses and artisans within the community.</a:t>
          </a:r>
          <a:br>
            <a:rPr lang="en-US" dirty="0"/>
          </a:br>
          <a:endParaRPr lang="en-GB" dirty="0"/>
        </a:p>
      </dgm:t>
    </dgm:pt>
    <dgm:pt modelId="{E2463989-8B31-4792-BEE9-D23D9CAC0A30}" type="parTrans" cxnId="{345A7A35-70CA-45AC-BA65-D3F288FA9432}">
      <dgm:prSet/>
      <dgm:spPr/>
      <dgm:t>
        <a:bodyPr/>
        <a:lstStyle/>
        <a:p>
          <a:endParaRPr lang="en-GB"/>
        </a:p>
      </dgm:t>
    </dgm:pt>
    <dgm:pt modelId="{2E9BCF93-4BAB-425C-8871-1501CE4B2AB1}" type="sibTrans" cxnId="{345A7A35-70CA-45AC-BA65-D3F288FA9432}">
      <dgm:prSet/>
      <dgm:spPr/>
      <dgm:t>
        <a:bodyPr/>
        <a:lstStyle/>
        <a:p>
          <a:endParaRPr lang="en-GB"/>
        </a:p>
      </dgm:t>
    </dgm:pt>
    <dgm:pt modelId="{30853C5F-E859-4B9B-B593-D31E4AB1F2FB}">
      <dgm:prSet phldr="0"/>
      <dgm:spPr/>
      <dgm:t>
        <a:bodyPr/>
        <a:lstStyle/>
        <a:p>
          <a:pPr rtl="0"/>
          <a:r>
            <a:rPr lang="en-GB" b="1" dirty="0">
              <a:solidFill>
                <a:schemeClr val="tx1"/>
              </a:solidFill>
              <a:latin typeface="Sitka Subheading"/>
            </a:rPr>
            <a:t>Environmental Stewardship: </a:t>
          </a:r>
          <a:r>
            <a:rPr lang="en-GB" b="0" dirty="0">
              <a:solidFill>
                <a:schemeClr val="tx1"/>
              </a:solidFill>
              <a:latin typeface="Sitka Subheading"/>
            </a:rPr>
            <a:t>Messages about how to enjoy the forest responsibly </a:t>
          </a:r>
        </a:p>
      </dgm:t>
    </dgm:pt>
    <dgm:pt modelId="{F3712EB9-38A4-484D-91A1-43ACA4620565}" type="parTrans" cxnId="{8E425F90-6BF9-48C9-892D-3EF609EC1692}">
      <dgm:prSet/>
      <dgm:spPr/>
      <dgm:t>
        <a:bodyPr/>
        <a:lstStyle/>
        <a:p>
          <a:endParaRPr lang="en-GB"/>
        </a:p>
      </dgm:t>
    </dgm:pt>
    <dgm:pt modelId="{085F0426-2EC0-4986-AE09-1C89C51861BA}" type="sibTrans" cxnId="{8E425F90-6BF9-48C9-892D-3EF609EC1692}">
      <dgm:prSet/>
      <dgm:spPr/>
      <dgm:t>
        <a:bodyPr/>
        <a:lstStyle/>
        <a:p>
          <a:endParaRPr lang="en-GB"/>
        </a:p>
      </dgm:t>
    </dgm:pt>
    <dgm:pt modelId="{45936804-BB54-4AD7-8141-8D75ED761A55}">
      <dgm:prSet phldr="0"/>
      <dgm:spPr/>
      <dgm:t>
        <a:bodyPr/>
        <a:lstStyle/>
        <a:p>
          <a:pPr algn="l" rtl="0"/>
          <a:r>
            <a:rPr lang="en-GB" b="1" dirty="0">
              <a:solidFill>
                <a:schemeClr val="tx1"/>
              </a:solidFill>
              <a:latin typeface="Sitka Subheading"/>
            </a:rPr>
            <a:t>Cultural Preservation</a:t>
          </a:r>
          <a:r>
            <a:rPr lang="en-GB" dirty="0">
              <a:solidFill>
                <a:schemeClr val="tx1"/>
              </a:solidFill>
              <a:latin typeface="Sitka Subheading"/>
            </a:rPr>
            <a:t>: local heritage, traditions, and landmarks, community pride and cultural identity. </a:t>
          </a:r>
          <a:br>
            <a:rPr lang="en-US" dirty="0">
              <a:solidFill>
                <a:schemeClr val="tx1"/>
              </a:solidFill>
              <a:latin typeface="Sitka Subheading"/>
            </a:rPr>
          </a:br>
          <a:endParaRPr lang="en-GB" dirty="0">
            <a:solidFill>
              <a:schemeClr val="tx1"/>
            </a:solidFill>
            <a:latin typeface="Sitka Subheading"/>
          </a:endParaRPr>
        </a:p>
      </dgm:t>
    </dgm:pt>
    <dgm:pt modelId="{780F2B02-EA22-4656-BA4C-D17ECFAB1AA3}" type="parTrans" cxnId="{15F010AB-6328-4EDE-B5D2-21FF8BB5229B}">
      <dgm:prSet/>
      <dgm:spPr/>
      <dgm:t>
        <a:bodyPr/>
        <a:lstStyle/>
        <a:p>
          <a:endParaRPr lang="en-GB"/>
        </a:p>
      </dgm:t>
    </dgm:pt>
    <dgm:pt modelId="{6A536E05-FF2D-4BCA-9286-B2BF48AACD61}" type="sibTrans" cxnId="{15F010AB-6328-4EDE-B5D2-21FF8BB5229B}">
      <dgm:prSet/>
      <dgm:spPr/>
      <dgm:t>
        <a:bodyPr/>
        <a:lstStyle/>
        <a:p>
          <a:endParaRPr lang="en-GB"/>
        </a:p>
      </dgm:t>
    </dgm:pt>
    <dgm:pt modelId="{05A28106-30D6-4749-9D91-52190FE9F97E}" type="pres">
      <dgm:prSet presAssocID="{4285ECCD-C49C-4393-86B6-4FA63BA888FD}" presName="vert0" presStyleCnt="0">
        <dgm:presLayoutVars>
          <dgm:dir/>
          <dgm:animOne val="branch"/>
          <dgm:animLvl val="lvl"/>
        </dgm:presLayoutVars>
      </dgm:prSet>
      <dgm:spPr/>
    </dgm:pt>
    <dgm:pt modelId="{40644CF5-1CAD-4E53-A592-CF13444F7F3A}" type="pres">
      <dgm:prSet presAssocID="{48E716CD-20D8-4EF8-8FAB-68FEACC1CA0E}" presName="thickLine" presStyleLbl="alignNode1" presStyleIdx="0" presStyleCnt="4"/>
      <dgm:spPr/>
    </dgm:pt>
    <dgm:pt modelId="{4E7234FC-D854-4445-910E-2BEB08BC25F0}" type="pres">
      <dgm:prSet presAssocID="{48E716CD-20D8-4EF8-8FAB-68FEACC1CA0E}" presName="horz1" presStyleCnt="0"/>
      <dgm:spPr/>
    </dgm:pt>
    <dgm:pt modelId="{6A6E449D-EBF4-4B06-BAC7-F75E9D73C12F}" type="pres">
      <dgm:prSet presAssocID="{48E716CD-20D8-4EF8-8FAB-68FEACC1CA0E}" presName="tx1" presStyleLbl="revTx" presStyleIdx="0" presStyleCnt="4"/>
      <dgm:spPr/>
    </dgm:pt>
    <dgm:pt modelId="{424E6C31-8F4F-4FF6-BC47-50E39CBD4E5F}" type="pres">
      <dgm:prSet presAssocID="{48E716CD-20D8-4EF8-8FAB-68FEACC1CA0E}" presName="vert1" presStyleCnt="0"/>
      <dgm:spPr/>
    </dgm:pt>
    <dgm:pt modelId="{667B55A9-31DF-46C4-B409-82979AE11822}" type="pres">
      <dgm:prSet presAssocID="{45936804-BB54-4AD7-8141-8D75ED761A55}" presName="thickLine" presStyleLbl="alignNode1" presStyleIdx="1" presStyleCnt="4"/>
      <dgm:spPr/>
    </dgm:pt>
    <dgm:pt modelId="{504D01A8-F9CE-4F14-9AFF-18326EF198ED}" type="pres">
      <dgm:prSet presAssocID="{45936804-BB54-4AD7-8141-8D75ED761A55}" presName="horz1" presStyleCnt="0"/>
      <dgm:spPr/>
    </dgm:pt>
    <dgm:pt modelId="{CDCF85A6-E9EC-4C1E-AE22-DFB6BC3BBF76}" type="pres">
      <dgm:prSet presAssocID="{45936804-BB54-4AD7-8141-8D75ED761A55}" presName="tx1" presStyleLbl="revTx" presStyleIdx="1" presStyleCnt="4"/>
      <dgm:spPr/>
    </dgm:pt>
    <dgm:pt modelId="{451A9077-0D56-44E6-98E8-E4AD26D812FB}" type="pres">
      <dgm:prSet presAssocID="{45936804-BB54-4AD7-8141-8D75ED761A55}" presName="vert1" presStyleCnt="0"/>
      <dgm:spPr/>
    </dgm:pt>
    <dgm:pt modelId="{83AAAA86-1D68-4C1D-A36C-29CA211122E1}" type="pres">
      <dgm:prSet presAssocID="{30853C5F-E859-4B9B-B593-D31E4AB1F2FB}" presName="thickLine" presStyleLbl="alignNode1" presStyleIdx="2" presStyleCnt="4"/>
      <dgm:spPr/>
    </dgm:pt>
    <dgm:pt modelId="{12010274-DF95-46F6-B0E3-4792A83CAE62}" type="pres">
      <dgm:prSet presAssocID="{30853C5F-E859-4B9B-B593-D31E4AB1F2FB}" presName="horz1" presStyleCnt="0"/>
      <dgm:spPr/>
    </dgm:pt>
    <dgm:pt modelId="{167081E4-14B2-46EA-89E3-9B3C1EA803FD}" type="pres">
      <dgm:prSet presAssocID="{30853C5F-E859-4B9B-B593-D31E4AB1F2FB}" presName="tx1" presStyleLbl="revTx" presStyleIdx="2" presStyleCnt="4"/>
      <dgm:spPr/>
    </dgm:pt>
    <dgm:pt modelId="{AB00C976-52C8-45E1-A03A-6E0A04B688A3}" type="pres">
      <dgm:prSet presAssocID="{30853C5F-E859-4B9B-B593-D31E4AB1F2FB}" presName="vert1" presStyleCnt="0"/>
      <dgm:spPr/>
    </dgm:pt>
    <dgm:pt modelId="{62CEF30E-775E-4E8F-9014-ACC9E654961A}" type="pres">
      <dgm:prSet presAssocID="{DE4D0FAE-7AAA-4922-B058-7C091B9DA2B5}" presName="thickLine" presStyleLbl="alignNode1" presStyleIdx="3" presStyleCnt="4"/>
      <dgm:spPr/>
    </dgm:pt>
    <dgm:pt modelId="{104D0037-045A-4201-9DCE-146E19EFE950}" type="pres">
      <dgm:prSet presAssocID="{DE4D0FAE-7AAA-4922-B058-7C091B9DA2B5}" presName="horz1" presStyleCnt="0"/>
      <dgm:spPr/>
    </dgm:pt>
    <dgm:pt modelId="{0E6461B1-02E4-40C3-90FC-A3245180BA8B}" type="pres">
      <dgm:prSet presAssocID="{DE4D0FAE-7AAA-4922-B058-7C091B9DA2B5}" presName="tx1" presStyleLbl="revTx" presStyleIdx="3" presStyleCnt="4"/>
      <dgm:spPr/>
    </dgm:pt>
    <dgm:pt modelId="{E05AC59B-B34E-4DC3-828A-59408543A3DD}" type="pres">
      <dgm:prSet presAssocID="{DE4D0FAE-7AAA-4922-B058-7C091B9DA2B5}" presName="vert1" presStyleCnt="0"/>
      <dgm:spPr/>
    </dgm:pt>
  </dgm:ptLst>
  <dgm:cxnLst>
    <dgm:cxn modelId="{10B15004-407C-4992-ACFC-43D70A7980AC}" type="presOf" srcId="{45936804-BB54-4AD7-8141-8D75ED761A55}" destId="{CDCF85A6-E9EC-4C1E-AE22-DFB6BC3BBF76}" srcOrd="0" destOrd="0" presId="urn:microsoft.com/office/officeart/2008/layout/LinedList"/>
    <dgm:cxn modelId="{02AF3009-ABD2-491B-BCEA-89A47BEF50B6}" type="presOf" srcId="{30853C5F-E859-4B9B-B593-D31E4AB1F2FB}" destId="{167081E4-14B2-46EA-89E3-9B3C1EA803FD}" srcOrd="0" destOrd="0" presId="urn:microsoft.com/office/officeart/2008/layout/LinedList"/>
    <dgm:cxn modelId="{0611361D-7556-4BFA-9F90-4839D60FE50B}" type="presOf" srcId="{DE4D0FAE-7AAA-4922-B058-7C091B9DA2B5}" destId="{0E6461B1-02E4-40C3-90FC-A3245180BA8B}" srcOrd="0" destOrd="0" presId="urn:microsoft.com/office/officeart/2008/layout/LinedList"/>
    <dgm:cxn modelId="{345A7A35-70CA-45AC-BA65-D3F288FA9432}" srcId="{4285ECCD-C49C-4393-86B6-4FA63BA888FD}" destId="{DE4D0FAE-7AAA-4922-B058-7C091B9DA2B5}" srcOrd="3" destOrd="0" parTransId="{E2463989-8B31-4792-BEE9-D23D9CAC0A30}" sibTransId="{2E9BCF93-4BAB-425C-8871-1501CE4B2AB1}"/>
    <dgm:cxn modelId="{1F5CD743-A060-4403-BBF3-9F9D228F7F25}" srcId="{4285ECCD-C49C-4393-86B6-4FA63BA888FD}" destId="{48E716CD-20D8-4EF8-8FAB-68FEACC1CA0E}" srcOrd="0" destOrd="0" parTransId="{C460FE56-7955-4845-A78B-3D7BE8F2873E}" sibTransId="{6D813D0D-6E0B-4E6F-A45A-2712981AA11C}"/>
    <dgm:cxn modelId="{8E425F90-6BF9-48C9-892D-3EF609EC1692}" srcId="{4285ECCD-C49C-4393-86B6-4FA63BA888FD}" destId="{30853C5F-E859-4B9B-B593-D31E4AB1F2FB}" srcOrd="2" destOrd="0" parTransId="{F3712EB9-38A4-484D-91A1-43ACA4620565}" sibTransId="{085F0426-2EC0-4986-AE09-1C89C51861BA}"/>
    <dgm:cxn modelId="{15F010AB-6328-4EDE-B5D2-21FF8BB5229B}" srcId="{4285ECCD-C49C-4393-86B6-4FA63BA888FD}" destId="{45936804-BB54-4AD7-8141-8D75ED761A55}" srcOrd="1" destOrd="0" parTransId="{780F2B02-EA22-4656-BA4C-D17ECFAB1AA3}" sibTransId="{6A536E05-FF2D-4BCA-9286-B2BF48AACD61}"/>
    <dgm:cxn modelId="{9D72CFC7-C48D-46E7-92DE-1F58B63999DB}" type="presOf" srcId="{48E716CD-20D8-4EF8-8FAB-68FEACC1CA0E}" destId="{6A6E449D-EBF4-4B06-BAC7-F75E9D73C12F}" srcOrd="0" destOrd="0" presId="urn:microsoft.com/office/officeart/2008/layout/LinedList"/>
    <dgm:cxn modelId="{5AD054DF-3F4F-4919-8614-D074999301C4}" type="presOf" srcId="{4285ECCD-C49C-4393-86B6-4FA63BA888FD}" destId="{05A28106-30D6-4749-9D91-52190FE9F97E}" srcOrd="0" destOrd="0" presId="urn:microsoft.com/office/officeart/2008/layout/LinedList"/>
    <dgm:cxn modelId="{0A716FDE-9230-4848-BF52-CFD1FCB8892E}" type="presParOf" srcId="{05A28106-30D6-4749-9D91-52190FE9F97E}" destId="{40644CF5-1CAD-4E53-A592-CF13444F7F3A}" srcOrd="0" destOrd="0" presId="urn:microsoft.com/office/officeart/2008/layout/LinedList"/>
    <dgm:cxn modelId="{B02D1C37-8B21-4F51-883E-332220BD8340}" type="presParOf" srcId="{05A28106-30D6-4749-9D91-52190FE9F97E}" destId="{4E7234FC-D854-4445-910E-2BEB08BC25F0}" srcOrd="1" destOrd="0" presId="urn:microsoft.com/office/officeart/2008/layout/LinedList"/>
    <dgm:cxn modelId="{041DEC49-D529-455D-8A1E-A55775F47C10}" type="presParOf" srcId="{4E7234FC-D854-4445-910E-2BEB08BC25F0}" destId="{6A6E449D-EBF4-4B06-BAC7-F75E9D73C12F}" srcOrd="0" destOrd="0" presId="urn:microsoft.com/office/officeart/2008/layout/LinedList"/>
    <dgm:cxn modelId="{194DA0CF-1A45-4048-956E-08A79C6A6416}" type="presParOf" srcId="{4E7234FC-D854-4445-910E-2BEB08BC25F0}" destId="{424E6C31-8F4F-4FF6-BC47-50E39CBD4E5F}" srcOrd="1" destOrd="0" presId="urn:microsoft.com/office/officeart/2008/layout/LinedList"/>
    <dgm:cxn modelId="{B922A883-063A-4735-BF34-AE323AC938EB}" type="presParOf" srcId="{05A28106-30D6-4749-9D91-52190FE9F97E}" destId="{667B55A9-31DF-46C4-B409-82979AE11822}" srcOrd="2" destOrd="0" presId="urn:microsoft.com/office/officeart/2008/layout/LinedList"/>
    <dgm:cxn modelId="{AA262778-790B-44FD-8C50-B82AD291B904}" type="presParOf" srcId="{05A28106-30D6-4749-9D91-52190FE9F97E}" destId="{504D01A8-F9CE-4F14-9AFF-18326EF198ED}" srcOrd="3" destOrd="0" presId="urn:microsoft.com/office/officeart/2008/layout/LinedList"/>
    <dgm:cxn modelId="{12F60089-30C6-44D0-96E5-3E4D13D022D9}" type="presParOf" srcId="{504D01A8-F9CE-4F14-9AFF-18326EF198ED}" destId="{CDCF85A6-E9EC-4C1E-AE22-DFB6BC3BBF76}" srcOrd="0" destOrd="0" presId="urn:microsoft.com/office/officeart/2008/layout/LinedList"/>
    <dgm:cxn modelId="{5619BB2E-4364-4EA8-BFA0-9B11DE5220DC}" type="presParOf" srcId="{504D01A8-F9CE-4F14-9AFF-18326EF198ED}" destId="{451A9077-0D56-44E6-98E8-E4AD26D812FB}" srcOrd="1" destOrd="0" presId="urn:microsoft.com/office/officeart/2008/layout/LinedList"/>
    <dgm:cxn modelId="{C3DBA517-4658-4644-8B5A-79BF05C95B16}" type="presParOf" srcId="{05A28106-30D6-4749-9D91-52190FE9F97E}" destId="{83AAAA86-1D68-4C1D-A36C-29CA211122E1}" srcOrd="4" destOrd="0" presId="urn:microsoft.com/office/officeart/2008/layout/LinedList"/>
    <dgm:cxn modelId="{9A7536C1-53F5-46B9-9537-26CA68D1C7CE}" type="presParOf" srcId="{05A28106-30D6-4749-9D91-52190FE9F97E}" destId="{12010274-DF95-46F6-B0E3-4792A83CAE62}" srcOrd="5" destOrd="0" presId="urn:microsoft.com/office/officeart/2008/layout/LinedList"/>
    <dgm:cxn modelId="{4858E278-6344-45BE-A9A6-93CA34889460}" type="presParOf" srcId="{12010274-DF95-46F6-B0E3-4792A83CAE62}" destId="{167081E4-14B2-46EA-89E3-9B3C1EA803FD}" srcOrd="0" destOrd="0" presId="urn:microsoft.com/office/officeart/2008/layout/LinedList"/>
    <dgm:cxn modelId="{8F186366-BCFA-4301-9E5E-D48741EF7A41}" type="presParOf" srcId="{12010274-DF95-46F6-B0E3-4792A83CAE62}" destId="{AB00C976-52C8-45E1-A03A-6E0A04B688A3}" srcOrd="1" destOrd="0" presId="urn:microsoft.com/office/officeart/2008/layout/LinedList"/>
    <dgm:cxn modelId="{921D7B61-7CFD-4D00-AD37-77424771EFFC}" type="presParOf" srcId="{05A28106-30D6-4749-9D91-52190FE9F97E}" destId="{62CEF30E-775E-4E8F-9014-ACC9E654961A}" srcOrd="6" destOrd="0" presId="urn:microsoft.com/office/officeart/2008/layout/LinedList"/>
    <dgm:cxn modelId="{E3907203-D66D-4570-B310-B98CEFCE2374}" type="presParOf" srcId="{05A28106-30D6-4749-9D91-52190FE9F97E}" destId="{104D0037-045A-4201-9DCE-146E19EFE950}" srcOrd="7" destOrd="0" presId="urn:microsoft.com/office/officeart/2008/layout/LinedList"/>
    <dgm:cxn modelId="{7607C06F-9672-4244-8737-92FE6FE73C12}" type="presParOf" srcId="{104D0037-045A-4201-9DCE-146E19EFE950}" destId="{0E6461B1-02E4-40C3-90FC-A3245180BA8B}" srcOrd="0" destOrd="0" presId="urn:microsoft.com/office/officeart/2008/layout/LinedList"/>
    <dgm:cxn modelId="{351C2D66-AF46-4A97-9037-7D86E04F31EB}" type="presParOf" srcId="{104D0037-045A-4201-9DCE-146E19EFE950}" destId="{E05AC59B-B34E-4DC3-828A-59408543A3D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85ECCD-C49C-4393-86B6-4FA63BA888FD}" type="doc">
      <dgm:prSet loTypeId="urn:microsoft.com/office/officeart/2008/layout/LinedLis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E716CD-20D8-4EF8-8FAB-68FEACC1CA0E}">
      <dgm:prSet/>
      <dgm:spPr/>
      <dgm:t>
        <a:bodyPr/>
        <a:lstStyle/>
        <a:p>
          <a:pPr rtl="0"/>
          <a:r>
            <a:rPr lang="en-US" dirty="0">
              <a:latin typeface="Sitka Subheading"/>
            </a:rPr>
            <a:t>16.4% increase in users against the same period as last year. </a:t>
          </a:r>
          <a:endParaRPr lang="en-US" dirty="0"/>
        </a:p>
      </dgm:t>
    </dgm:pt>
    <dgm:pt modelId="{C460FE56-7955-4845-A78B-3D7BE8F2873E}" type="parTrans" cxnId="{1F5CD743-A060-4403-BBF3-9F9D228F7F25}">
      <dgm:prSet/>
      <dgm:spPr/>
      <dgm:t>
        <a:bodyPr/>
        <a:lstStyle/>
        <a:p>
          <a:endParaRPr lang="en-US"/>
        </a:p>
      </dgm:t>
    </dgm:pt>
    <dgm:pt modelId="{6D813D0D-6E0B-4E6F-A45A-2712981AA11C}" type="sibTrans" cxnId="{1F5CD743-A060-4403-BBF3-9F9D228F7F25}">
      <dgm:prSet/>
      <dgm:spPr/>
      <dgm:t>
        <a:bodyPr/>
        <a:lstStyle/>
        <a:p>
          <a:endParaRPr lang="en-US"/>
        </a:p>
      </dgm:t>
    </dgm:pt>
    <dgm:pt modelId="{4DD6CBD0-607E-48C8-A0CD-2CC368F9C089}">
      <dgm:prSet/>
      <dgm:spPr/>
      <dgm:t>
        <a:bodyPr/>
        <a:lstStyle/>
        <a:p>
          <a:pPr rtl="0"/>
          <a:r>
            <a:rPr lang="en-US" dirty="0">
              <a:latin typeface="Sitka Subheading"/>
            </a:rPr>
            <a:t>16.7% increase in page views against the same period as last year. </a:t>
          </a:r>
          <a:br>
            <a:rPr lang="en-US" dirty="0"/>
          </a:br>
          <a:endParaRPr lang="en-US" dirty="0">
            <a:solidFill>
              <a:srgbClr val="010000"/>
            </a:solidFill>
            <a:latin typeface="Sitka Subheading"/>
          </a:endParaRPr>
        </a:p>
      </dgm:t>
    </dgm:pt>
    <dgm:pt modelId="{141B60C0-F4BB-4AF5-BA22-9B9FB87B4A40}" type="parTrans" cxnId="{16EB4F90-730C-4A27-83DB-B42A11AA7072}">
      <dgm:prSet/>
      <dgm:spPr/>
      <dgm:t>
        <a:bodyPr/>
        <a:lstStyle/>
        <a:p>
          <a:endParaRPr lang="en-US"/>
        </a:p>
      </dgm:t>
    </dgm:pt>
    <dgm:pt modelId="{9FE7A522-07D2-47EB-8A18-A432B76EFA20}" type="sibTrans" cxnId="{16EB4F90-730C-4A27-83DB-B42A11AA7072}">
      <dgm:prSet/>
      <dgm:spPr/>
      <dgm:t>
        <a:bodyPr/>
        <a:lstStyle/>
        <a:p>
          <a:endParaRPr lang="en-US"/>
        </a:p>
      </dgm:t>
    </dgm:pt>
    <dgm:pt modelId="{4105BC27-8882-43E2-90B9-C03289EECACA}">
      <dgm:prSet phldr="0"/>
      <dgm:spPr/>
      <dgm:t>
        <a:bodyPr/>
        <a:lstStyle/>
        <a:p>
          <a:pPr rtl="0"/>
          <a:r>
            <a:rPr lang="en-US" dirty="0">
              <a:latin typeface="Sitka Subheading"/>
            </a:rPr>
            <a:t>2023 was a record-breaking year for website visitors </a:t>
          </a:r>
          <a:br>
            <a:rPr lang="en-US" dirty="0"/>
          </a:br>
          <a:endParaRPr lang="en-GB" dirty="0"/>
        </a:p>
      </dgm:t>
    </dgm:pt>
    <dgm:pt modelId="{CA93ED11-88AA-4855-B7C9-FE54115F07A8}" type="parTrans" cxnId="{E557EBA8-B3A0-4C5B-9474-18CAB30CC510}">
      <dgm:prSet/>
      <dgm:spPr/>
      <dgm:t>
        <a:bodyPr/>
        <a:lstStyle/>
        <a:p>
          <a:endParaRPr lang="en-GB"/>
        </a:p>
      </dgm:t>
    </dgm:pt>
    <dgm:pt modelId="{9AAABB74-3CA9-4C68-B1F6-B5C6CD586601}" type="sibTrans" cxnId="{E557EBA8-B3A0-4C5B-9474-18CAB30CC510}">
      <dgm:prSet/>
      <dgm:spPr/>
      <dgm:t>
        <a:bodyPr/>
        <a:lstStyle/>
        <a:p>
          <a:endParaRPr lang="en-GB"/>
        </a:p>
      </dgm:t>
    </dgm:pt>
    <dgm:pt modelId="{05A28106-30D6-4749-9D91-52190FE9F97E}" type="pres">
      <dgm:prSet presAssocID="{4285ECCD-C49C-4393-86B6-4FA63BA888FD}" presName="vert0" presStyleCnt="0">
        <dgm:presLayoutVars>
          <dgm:dir/>
          <dgm:animOne val="branch"/>
          <dgm:animLvl val="lvl"/>
        </dgm:presLayoutVars>
      </dgm:prSet>
      <dgm:spPr/>
    </dgm:pt>
    <dgm:pt modelId="{40644CF5-1CAD-4E53-A592-CF13444F7F3A}" type="pres">
      <dgm:prSet presAssocID="{48E716CD-20D8-4EF8-8FAB-68FEACC1CA0E}" presName="thickLine" presStyleLbl="alignNode1" presStyleIdx="0" presStyleCnt="3"/>
      <dgm:spPr/>
    </dgm:pt>
    <dgm:pt modelId="{4E7234FC-D854-4445-910E-2BEB08BC25F0}" type="pres">
      <dgm:prSet presAssocID="{48E716CD-20D8-4EF8-8FAB-68FEACC1CA0E}" presName="horz1" presStyleCnt="0"/>
      <dgm:spPr/>
    </dgm:pt>
    <dgm:pt modelId="{6A6E449D-EBF4-4B06-BAC7-F75E9D73C12F}" type="pres">
      <dgm:prSet presAssocID="{48E716CD-20D8-4EF8-8FAB-68FEACC1CA0E}" presName="tx1" presStyleLbl="revTx" presStyleIdx="0" presStyleCnt="3"/>
      <dgm:spPr/>
    </dgm:pt>
    <dgm:pt modelId="{424E6C31-8F4F-4FF6-BC47-50E39CBD4E5F}" type="pres">
      <dgm:prSet presAssocID="{48E716CD-20D8-4EF8-8FAB-68FEACC1CA0E}" presName="vert1" presStyleCnt="0"/>
      <dgm:spPr/>
    </dgm:pt>
    <dgm:pt modelId="{2C6DD081-FFD7-4240-961F-B92EEF11E81D}" type="pres">
      <dgm:prSet presAssocID="{4DD6CBD0-607E-48C8-A0CD-2CC368F9C089}" presName="thickLine" presStyleLbl="alignNode1" presStyleIdx="1" presStyleCnt="3"/>
      <dgm:spPr/>
    </dgm:pt>
    <dgm:pt modelId="{E88D6FD7-8CCB-4DD6-B09E-E5CC46CA2DC8}" type="pres">
      <dgm:prSet presAssocID="{4DD6CBD0-607E-48C8-A0CD-2CC368F9C089}" presName="horz1" presStyleCnt="0"/>
      <dgm:spPr/>
    </dgm:pt>
    <dgm:pt modelId="{A40B4E8C-41F3-4187-8DFF-24636FFA4D7B}" type="pres">
      <dgm:prSet presAssocID="{4DD6CBD0-607E-48C8-A0CD-2CC368F9C089}" presName="tx1" presStyleLbl="revTx" presStyleIdx="1" presStyleCnt="3"/>
      <dgm:spPr/>
    </dgm:pt>
    <dgm:pt modelId="{FC63A4FF-01B6-47CF-8D68-5853790ECB57}" type="pres">
      <dgm:prSet presAssocID="{4DD6CBD0-607E-48C8-A0CD-2CC368F9C089}" presName="vert1" presStyleCnt="0"/>
      <dgm:spPr/>
    </dgm:pt>
    <dgm:pt modelId="{70400311-2209-4AE4-A6B2-0686482B85E7}" type="pres">
      <dgm:prSet presAssocID="{4105BC27-8882-43E2-90B9-C03289EECACA}" presName="thickLine" presStyleLbl="alignNode1" presStyleIdx="2" presStyleCnt="3"/>
      <dgm:spPr/>
    </dgm:pt>
    <dgm:pt modelId="{54AD1B66-CAA4-49DD-9E9C-F2E86E698D3A}" type="pres">
      <dgm:prSet presAssocID="{4105BC27-8882-43E2-90B9-C03289EECACA}" presName="horz1" presStyleCnt="0"/>
      <dgm:spPr/>
    </dgm:pt>
    <dgm:pt modelId="{D7C39A63-A902-442C-BBE9-E14E009AC431}" type="pres">
      <dgm:prSet presAssocID="{4105BC27-8882-43E2-90B9-C03289EECACA}" presName="tx1" presStyleLbl="revTx" presStyleIdx="2" presStyleCnt="3"/>
      <dgm:spPr/>
    </dgm:pt>
    <dgm:pt modelId="{E55F9BF7-B1A3-40E8-9CAE-FB777DC96F46}" type="pres">
      <dgm:prSet presAssocID="{4105BC27-8882-43E2-90B9-C03289EECACA}" presName="vert1" presStyleCnt="0"/>
      <dgm:spPr/>
    </dgm:pt>
  </dgm:ptLst>
  <dgm:cxnLst>
    <dgm:cxn modelId="{374C7F23-2115-4FF4-A76A-915F4A1D43AF}" type="presOf" srcId="{4285ECCD-C49C-4393-86B6-4FA63BA888FD}" destId="{05A28106-30D6-4749-9D91-52190FE9F97E}" srcOrd="0" destOrd="0" presId="urn:microsoft.com/office/officeart/2008/layout/LinedList"/>
    <dgm:cxn modelId="{1F5CD743-A060-4403-BBF3-9F9D228F7F25}" srcId="{4285ECCD-C49C-4393-86B6-4FA63BA888FD}" destId="{48E716CD-20D8-4EF8-8FAB-68FEACC1CA0E}" srcOrd="0" destOrd="0" parTransId="{C460FE56-7955-4845-A78B-3D7BE8F2873E}" sibTransId="{6D813D0D-6E0B-4E6F-A45A-2712981AA11C}"/>
    <dgm:cxn modelId="{16EB4F90-730C-4A27-83DB-B42A11AA7072}" srcId="{4285ECCD-C49C-4393-86B6-4FA63BA888FD}" destId="{4DD6CBD0-607E-48C8-A0CD-2CC368F9C089}" srcOrd="1" destOrd="0" parTransId="{141B60C0-F4BB-4AF5-BA22-9B9FB87B4A40}" sibTransId="{9FE7A522-07D2-47EB-8A18-A432B76EFA20}"/>
    <dgm:cxn modelId="{E557EBA8-B3A0-4C5B-9474-18CAB30CC510}" srcId="{4285ECCD-C49C-4393-86B6-4FA63BA888FD}" destId="{4105BC27-8882-43E2-90B9-C03289EECACA}" srcOrd="2" destOrd="0" parTransId="{CA93ED11-88AA-4855-B7C9-FE54115F07A8}" sibTransId="{9AAABB74-3CA9-4C68-B1F6-B5C6CD586601}"/>
    <dgm:cxn modelId="{C7EBEACF-638D-4828-AE44-5514882A3B58}" type="presOf" srcId="{48E716CD-20D8-4EF8-8FAB-68FEACC1CA0E}" destId="{6A6E449D-EBF4-4B06-BAC7-F75E9D73C12F}" srcOrd="0" destOrd="0" presId="urn:microsoft.com/office/officeart/2008/layout/LinedList"/>
    <dgm:cxn modelId="{E347A4E4-ABAF-4CD5-B6C3-6C1B9AFE0A51}" type="presOf" srcId="{4105BC27-8882-43E2-90B9-C03289EECACA}" destId="{D7C39A63-A902-442C-BBE9-E14E009AC431}" srcOrd="0" destOrd="0" presId="urn:microsoft.com/office/officeart/2008/layout/LinedList"/>
    <dgm:cxn modelId="{585E8CF2-EF52-4FEE-925C-ADD4B1C9E2C9}" type="presOf" srcId="{4DD6CBD0-607E-48C8-A0CD-2CC368F9C089}" destId="{A40B4E8C-41F3-4187-8DFF-24636FFA4D7B}" srcOrd="0" destOrd="0" presId="urn:microsoft.com/office/officeart/2008/layout/LinedList"/>
    <dgm:cxn modelId="{A2D97857-E964-4AB5-AD01-7803203C4DF9}" type="presParOf" srcId="{05A28106-30D6-4749-9D91-52190FE9F97E}" destId="{40644CF5-1CAD-4E53-A592-CF13444F7F3A}" srcOrd="0" destOrd="0" presId="urn:microsoft.com/office/officeart/2008/layout/LinedList"/>
    <dgm:cxn modelId="{2D4C2B21-BA76-4185-A037-7504F7D522EE}" type="presParOf" srcId="{05A28106-30D6-4749-9D91-52190FE9F97E}" destId="{4E7234FC-D854-4445-910E-2BEB08BC25F0}" srcOrd="1" destOrd="0" presId="urn:microsoft.com/office/officeart/2008/layout/LinedList"/>
    <dgm:cxn modelId="{D83BCB16-1FAD-4108-9622-D4B223F37090}" type="presParOf" srcId="{4E7234FC-D854-4445-910E-2BEB08BC25F0}" destId="{6A6E449D-EBF4-4B06-BAC7-F75E9D73C12F}" srcOrd="0" destOrd="0" presId="urn:microsoft.com/office/officeart/2008/layout/LinedList"/>
    <dgm:cxn modelId="{B82CF974-619F-4678-8445-A58164D6EB8B}" type="presParOf" srcId="{4E7234FC-D854-4445-910E-2BEB08BC25F0}" destId="{424E6C31-8F4F-4FF6-BC47-50E39CBD4E5F}" srcOrd="1" destOrd="0" presId="urn:microsoft.com/office/officeart/2008/layout/LinedList"/>
    <dgm:cxn modelId="{F2D82E27-06CD-492A-AF10-4F0074D061C3}" type="presParOf" srcId="{05A28106-30D6-4749-9D91-52190FE9F97E}" destId="{2C6DD081-FFD7-4240-961F-B92EEF11E81D}" srcOrd="2" destOrd="0" presId="urn:microsoft.com/office/officeart/2008/layout/LinedList"/>
    <dgm:cxn modelId="{844F3E1C-1B5A-4FD5-9F22-8F3022B52854}" type="presParOf" srcId="{05A28106-30D6-4749-9D91-52190FE9F97E}" destId="{E88D6FD7-8CCB-4DD6-B09E-E5CC46CA2DC8}" srcOrd="3" destOrd="0" presId="urn:microsoft.com/office/officeart/2008/layout/LinedList"/>
    <dgm:cxn modelId="{DB80A307-AC31-415D-A4D1-AE3D904A3F53}" type="presParOf" srcId="{E88D6FD7-8CCB-4DD6-B09E-E5CC46CA2DC8}" destId="{A40B4E8C-41F3-4187-8DFF-24636FFA4D7B}" srcOrd="0" destOrd="0" presId="urn:microsoft.com/office/officeart/2008/layout/LinedList"/>
    <dgm:cxn modelId="{6D290F85-BB97-4790-9D4A-E0F73DF97E39}" type="presParOf" srcId="{E88D6FD7-8CCB-4DD6-B09E-E5CC46CA2DC8}" destId="{FC63A4FF-01B6-47CF-8D68-5853790ECB57}" srcOrd="1" destOrd="0" presId="urn:microsoft.com/office/officeart/2008/layout/LinedList"/>
    <dgm:cxn modelId="{4F5BCB57-AF40-418B-94E2-6721D5471F60}" type="presParOf" srcId="{05A28106-30D6-4749-9D91-52190FE9F97E}" destId="{70400311-2209-4AE4-A6B2-0686482B85E7}" srcOrd="4" destOrd="0" presId="urn:microsoft.com/office/officeart/2008/layout/LinedList"/>
    <dgm:cxn modelId="{751C71C2-C1B5-47BA-B435-C4BDE6807305}" type="presParOf" srcId="{05A28106-30D6-4749-9D91-52190FE9F97E}" destId="{54AD1B66-CAA4-49DD-9E9C-F2E86E698D3A}" srcOrd="5" destOrd="0" presId="urn:microsoft.com/office/officeart/2008/layout/LinedList"/>
    <dgm:cxn modelId="{DA4FD0DA-6867-4838-9FCF-DF0555D1CA3C}" type="presParOf" srcId="{54AD1B66-CAA4-49DD-9E9C-F2E86E698D3A}" destId="{D7C39A63-A902-442C-BBE9-E14E009AC431}" srcOrd="0" destOrd="0" presId="urn:microsoft.com/office/officeart/2008/layout/LinedList"/>
    <dgm:cxn modelId="{A1CC916C-801A-475D-92A8-B6B646B3A033}" type="presParOf" srcId="{54AD1B66-CAA4-49DD-9E9C-F2E86E698D3A}" destId="{E55F9BF7-B1A3-40E8-9CAE-FB777DC96F4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85ECCD-C49C-4393-86B6-4FA63BA888FD}" type="doc">
      <dgm:prSet loTypeId="urn:microsoft.com/office/officeart/2008/layout/LinedLis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E716CD-20D8-4EF8-8FAB-68FEACC1CA0E}">
      <dgm:prSet/>
      <dgm:spPr/>
      <dgm:t>
        <a:bodyPr/>
        <a:lstStyle/>
        <a:p>
          <a:pPr rtl="0"/>
          <a:r>
            <a:rPr lang="en-US" dirty="0">
              <a:latin typeface="Sitka Subheading"/>
            </a:rPr>
            <a:t>Facebook reach +29.5% on last year</a:t>
          </a:r>
          <a:endParaRPr lang="en-US" dirty="0"/>
        </a:p>
      </dgm:t>
    </dgm:pt>
    <dgm:pt modelId="{C460FE56-7955-4845-A78B-3D7BE8F2873E}" type="parTrans" cxnId="{1F5CD743-A060-4403-BBF3-9F9D228F7F25}">
      <dgm:prSet/>
      <dgm:spPr/>
      <dgm:t>
        <a:bodyPr/>
        <a:lstStyle/>
        <a:p>
          <a:endParaRPr lang="en-US"/>
        </a:p>
      </dgm:t>
    </dgm:pt>
    <dgm:pt modelId="{6D813D0D-6E0B-4E6F-A45A-2712981AA11C}" type="sibTrans" cxnId="{1F5CD743-A060-4403-BBF3-9F9D228F7F25}">
      <dgm:prSet/>
      <dgm:spPr/>
      <dgm:t>
        <a:bodyPr/>
        <a:lstStyle/>
        <a:p>
          <a:endParaRPr lang="en-US"/>
        </a:p>
      </dgm:t>
    </dgm:pt>
    <dgm:pt modelId="{4DD6CBD0-607E-48C8-A0CD-2CC368F9C089}">
      <dgm:prSet/>
      <dgm:spPr/>
      <dgm:t>
        <a:bodyPr/>
        <a:lstStyle/>
        <a:p>
          <a:pPr rtl="0"/>
          <a:r>
            <a:rPr lang="en-US" dirty="0">
              <a:latin typeface="Sitka Subheading"/>
            </a:rPr>
            <a:t>Page visits</a:t>
          </a:r>
        </a:p>
        <a:p>
          <a:pPr rtl="0"/>
          <a:r>
            <a:rPr lang="en-US" dirty="0">
              <a:latin typeface="Sitka Subheading"/>
            </a:rPr>
            <a:t>Facebook: +177.8%	 Instagram: +53.4%</a:t>
          </a:r>
          <a:br>
            <a:rPr lang="en-US" dirty="0"/>
          </a:br>
          <a:endParaRPr lang="en-US" dirty="0">
            <a:solidFill>
              <a:srgbClr val="010000"/>
            </a:solidFill>
            <a:latin typeface="Sitka Subheading"/>
          </a:endParaRPr>
        </a:p>
      </dgm:t>
    </dgm:pt>
    <dgm:pt modelId="{141B60C0-F4BB-4AF5-BA22-9B9FB87B4A40}" type="parTrans" cxnId="{16EB4F90-730C-4A27-83DB-B42A11AA7072}">
      <dgm:prSet/>
      <dgm:spPr/>
      <dgm:t>
        <a:bodyPr/>
        <a:lstStyle/>
        <a:p>
          <a:endParaRPr lang="en-US"/>
        </a:p>
      </dgm:t>
    </dgm:pt>
    <dgm:pt modelId="{9FE7A522-07D2-47EB-8A18-A432B76EFA20}" type="sibTrans" cxnId="{16EB4F90-730C-4A27-83DB-B42A11AA7072}">
      <dgm:prSet/>
      <dgm:spPr/>
      <dgm:t>
        <a:bodyPr/>
        <a:lstStyle/>
        <a:p>
          <a:endParaRPr lang="en-US"/>
        </a:p>
      </dgm:t>
    </dgm:pt>
    <dgm:pt modelId="{C613B8EF-92F5-4881-82C5-1D41F1D9FE04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Sitka Subheading"/>
            </a:rPr>
            <a:t>Follower Average across all channels: +82%</a:t>
          </a:r>
          <a:br>
            <a:rPr lang="en-US" dirty="0">
              <a:solidFill>
                <a:schemeClr val="tx1"/>
              </a:solidFill>
            </a:rPr>
          </a:br>
          <a:endParaRPr lang="en-GB" dirty="0">
            <a:solidFill>
              <a:schemeClr val="tx1"/>
            </a:solidFill>
          </a:endParaRPr>
        </a:p>
      </dgm:t>
    </dgm:pt>
    <dgm:pt modelId="{7EFDA270-4B0C-4599-A6E3-F6BE8BD1C64B}" type="parTrans" cxnId="{92339EA2-8A41-4B5D-B760-5DE51037BCDF}">
      <dgm:prSet/>
      <dgm:spPr/>
      <dgm:t>
        <a:bodyPr/>
        <a:lstStyle/>
        <a:p>
          <a:endParaRPr lang="en-GB"/>
        </a:p>
      </dgm:t>
    </dgm:pt>
    <dgm:pt modelId="{9A0E995E-D28A-473C-B949-7D53543F479D}" type="sibTrans" cxnId="{92339EA2-8A41-4B5D-B760-5DE51037BCDF}">
      <dgm:prSet/>
      <dgm:spPr/>
      <dgm:t>
        <a:bodyPr/>
        <a:lstStyle/>
        <a:p>
          <a:endParaRPr lang="en-GB"/>
        </a:p>
      </dgm:t>
    </dgm:pt>
    <dgm:pt modelId="{05A28106-30D6-4749-9D91-52190FE9F97E}" type="pres">
      <dgm:prSet presAssocID="{4285ECCD-C49C-4393-86B6-4FA63BA888FD}" presName="vert0" presStyleCnt="0">
        <dgm:presLayoutVars>
          <dgm:dir/>
          <dgm:animOne val="branch"/>
          <dgm:animLvl val="lvl"/>
        </dgm:presLayoutVars>
      </dgm:prSet>
      <dgm:spPr/>
    </dgm:pt>
    <dgm:pt modelId="{40644CF5-1CAD-4E53-A592-CF13444F7F3A}" type="pres">
      <dgm:prSet presAssocID="{48E716CD-20D8-4EF8-8FAB-68FEACC1CA0E}" presName="thickLine" presStyleLbl="alignNode1" presStyleIdx="0" presStyleCnt="3"/>
      <dgm:spPr/>
    </dgm:pt>
    <dgm:pt modelId="{4E7234FC-D854-4445-910E-2BEB08BC25F0}" type="pres">
      <dgm:prSet presAssocID="{48E716CD-20D8-4EF8-8FAB-68FEACC1CA0E}" presName="horz1" presStyleCnt="0"/>
      <dgm:spPr/>
    </dgm:pt>
    <dgm:pt modelId="{6A6E449D-EBF4-4B06-BAC7-F75E9D73C12F}" type="pres">
      <dgm:prSet presAssocID="{48E716CD-20D8-4EF8-8FAB-68FEACC1CA0E}" presName="tx1" presStyleLbl="revTx" presStyleIdx="0" presStyleCnt="3"/>
      <dgm:spPr/>
    </dgm:pt>
    <dgm:pt modelId="{424E6C31-8F4F-4FF6-BC47-50E39CBD4E5F}" type="pres">
      <dgm:prSet presAssocID="{48E716CD-20D8-4EF8-8FAB-68FEACC1CA0E}" presName="vert1" presStyleCnt="0"/>
      <dgm:spPr/>
    </dgm:pt>
    <dgm:pt modelId="{2C6DD081-FFD7-4240-961F-B92EEF11E81D}" type="pres">
      <dgm:prSet presAssocID="{4DD6CBD0-607E-48C8-A0CD-2CC368F9C089}" presName="thickLine" presStyleLbl="alignNode1" presStyleIdx="1" presStyleCnt="3"/>
      <dgm:spPr/>
    </dgm:pt>
    <dgm:pt modelId="{E88D6FD7-8CCB-4DD6-B09E-E5CC46CA2DC8}" type="pres">
      <dgm:prSet presAssocID="{4DD6CBD0-607E-48C8-A0CD-2CC368F9C089}" presName="horz1" presStyleCnt="0"/>
      <dgm:spPr/>
    </dgm:pt>
    <dgm:pt modelId="{A40B4E8C-41F3-4187-8DFF-24636FFA4D7B}" type="pres">
      <dgm:prSet presAssocID="{4DD6CBD0-607E-48C8-A0CD-2CC368F9C089}" presName="tx1" presStyleLbl="revTx" presStyleIdx="1" presStyleCnt="3"/>
      <dgm:spPr/>
    </dgm:pt>
    <dgm:pt modelId="{FC63A4FF-01B6-47CF-8D68-5853790ECB57}" type="pres">
      <dgm:prSet presAssocID="{4DD6CBD0-607E-48C8-A0CD-2CC368F9C089}" presName="vert1" presStyleCnt="0"/>
      <dgm:spPr/>
    </dgm:pt>
    <dgm:pt modelId="{0C23678D-2D71-487B-AF26-1C9CA8EB143A}" type="pres">
      <dgm:prSet presAssocID="{C613B8EF-92F5-4881-82C5-1D41F1D9FE04}" presName="thickLine" presStyleLbl="alignNode1" presStyleIdx="2" presStyleCnt="3"/>
      <dgm:spPr/>
    </dgm:pt>
    <dgm:pt modelId="{B68D0DFD-A52B-484F-AE98-7BE92A67572C}" type="pres">
      <dgm:prSet presAssocID="{C613B8EF-92F5-4881-82C5-1D41F1D9FE04}" presName="horz1" presStyleCnt="0"/>
      <dgm:spPr/>
    </dgm:pt>
    <dgm:pt modelId="{B4A57C89-81BB-49CA-8642-7EA2AC1D13C6}" type="pres">
      <dgm:prSet presAssocID="{C613B8EF-92F5-4881-82C5-1D41F1D9FE04}" presName="tx1" presStyleLbl="revTx" presStyleIdx="2" presStyleCnt="3"/>
      <dgm:spPr/>
    </dgm:pt>
    <dgm:pt modelId="{F16AC230-CB9A-47D1-8103-27A7FE2CE0A7}" type="pres">
      <dgm:prSet presAssocID="{C613B8EF-92F5-4881-82C5-1D41F1D9FE04}" presName="vert1" presStyleCnt="0"/>
      <dgm:spPr/>
    </dgm:pt>
  </dgm:ptLst>
  <dgm:cxnLst>
    <dgm:cxn modelId="{C57CB331-62E5-4530-B980-65AC94F9A497}" type="presOf" srcId="{4DD6CBD0-607E-48C8-A0CD-2CC368F9C089}" destId="{A40B4E8C-41F3-4187-8DFF-24636FFA4D7B}" srcOrd="0" destOrd="0" presId="urn:microsoft.com/office/officeart/2008/layout/LinedList"/>
    <dgm:cxn modelId="{1F5CD743-A060-4403-BBF3-9F9D228F7F25}" srcId="{4285ECCD-C49C-4393-86B6-4FA63BA888FD}" destId="{48E716CD-20D8-4EF8-8FAB-68FEACC1CA0E}" srcOrd="0" destOrd="0" parTransId="{C460FE56-7955-4845-A78B-3D7BE8F2873E}" sibTransId="{6D813D0D-6E0B-4E6F-A45A-2712981AA11C}"/>
    <dgm:cxn modelId="{BC7F1280-5898-4DAD-9647-9693D1FC5112}" type="presOf" srcId="{48E716CD-20D8-4EF8-8FAB-68FEACC1CA0E}" destId="{6A6E449D-EBF4-4B06-BAC7-F75E9D73C12F}" srcOrd="0" destOrd="0" presId="urn:microsoft.com/office/officeart/2008/layout/LinedList"/>
    <dgm:cxn modelId="{16EB4F90-730C-4A27-83DB-B42A11AA7072}" srcId="{4285ECCD-C49C-4393-86B6-4FA63BA888FD}" destId="{4DD6CBD0-607E-48C8-A0CD-2CC368F9C089}" srcOrd="1" destOrd="0" parTransId="{141B60C0-F4BB-4AF5-BA22-9B9FB87B4A40}" sibTransId="{9FE7A522-07D2-47EB-8A18-A432B76EFA20}"/>
    <dgm:cxn modelId="{92339EA2-8A41-4B5D-B760-5DE51037BCDF}" srcId="{4285ECCD-C49C-4393-86B6-4FA63BA888FD}" destId="{C613B8EF-92F5-4881-82C5-1D41F1D9FE04}" srcOrd="2" destOrd="0" parTransId="{7EFDA270-4B0C-4599-A6E3-F6BE8BD1C64B}" sibTransId="{9A0E995E-D28A-473C-B949-7D53543F479D}"/>
    <dgm:cxn modelId="{28A154DB-58B7-4795-8FAA-8F6B1802C463}" type="presOf" srcId="{C613B8EF-92F5-4881-82C5-1D41F1D9FE04}" destId="{B4A57C89-81BB-49CA-8642-7EA2AC1D13C6}" srcOrd="0" destOrd="0" presId="urn:microsoft.com/office/officeart/2008/layout/LinedList"/>
    <dgm:cxn modelId="{5AD054DF-3F4F-4919-8614-D074999301C4}" type="presOf" srcId="{4285ECCD-C49C-4393-86B6-4FA63BA888FD}" destId="{05A28106-30D6-4749-9D91-52190FE9F97E}" srcOrd="0" destOrd="0" presId="urn:microsoft.com/office/officeart/2008/layout/LinedList"/>
    <dgm:cxn modelId="{3165B215-48FD-47FA-B17D-7A1146B2438F}" type="presParOf" srcId="{05A28106-30D6-4749-9D91-52190FE9F97E}" destId="{40644CF5-1CAD-4E53-A592-CF13444F7F3A}" srcOrd="0" destOrd="0" presId="urn:microsoft.com/office/officeart/2008/layout/LinedList"/>
    <dgm:cxn modelId="{870C76D4-53CB-4BB1-9927-B9FC50FF4B04}" type="presParOf" srcId="{05A28106-30D6-4749-9D91-52190FE9F97E}" destId="{4E7234FC-D854-4445-910E-2BEB08BC25F0}" srcOrd="1" destOrd="0" presId="urn:microsoft.com/office/officeart/2008/layout/LinedList"/>
    <dgm:cxn modelId="{629DB255-DDA9-40AF-A232-3F677902A2DF}" type="presParOf" srcId="{4E7234FC-D854-4445-910E-2BEB08BC25F0}" destId="{6A6E449D-EBF4-4B06-BAC7-F75E9D73C12F}" srcOrd="0" destOrd="0" presId="urn:microsoft.com/office/officeart/2008/layout/LinedList"/>
    <dgm:cxn modelId="{206B69B5-5C43-45B0-B8A9-28A507A833C6}" type="presParOf" srcId="{4E7234FC-D854-4445-910E-2BEB08BC25F0}" destId="{424E6C31-8F4F-4FF6-BC47-50E39CBD4E5F}" srcOrd="1" destOrd="0" presId="urn:microsoft.com/office/officeart/2008/layout/LinedList"/>
    <dgm:cxn modelId="{AF099A35-F498-4867-9897-58DAD994F6A8}" type="presParOf" srcId="{05A28106-30D6-4749-9D91-52190FE9F97E}" destId="{2C6DD081-FFD7-4240-961F-B92EEF11E81D}" srcOrd="2" destOrd="0" presId="urn:microsoft.com/office/officeart/2008/layout/LinedList"/>
    <dgm:cxn modelId="{601E01CC-C5D2-4A1F-9899-EBA72E07573A}" type="presParOf" srcId="{05A28106-30D6-4749-9D91-52190FE9F97E}" destId="{E88D6FD7-8CCB-4DD6-B09E-E5CC46CA2DC8}" srcOrd="3" destOrd="0" presId="urn:microsoft.com/office/officeart/2008/layout/LinedList"/>
    <dgm:cxn modelId="{F7EFACCE-2A46-4A75-884A-2578C3B99E42}" type="presParOf" srcId="{E88D6FD7-8CCB-4DD6-B09E-E5CC46CA2DC8}" destId="{A40B4E8C-41F3-4187-8DFF-24636FFA4D7B}" srcOrd="0" destOrd="0" presId="urn:microsoft.com/office/officeart/2008/layout/LinedList"/>
    <dgm:cxn modelId="{E57141D5-AB99-4D44-BC1F-E80852C97109}" type="presParOf" srcId="{E88D6FD7-8CCB-4DD6-B09E-E5CC46CA2DC8}" destId="{FC63A4FF-01B6-47CF-8D68-5853790ECB57}" srcOrd="1" destOrd="0" presId="urn:microsoft.com/office/officeart/2008/layout/LinedList"/>
    <dgm:cxn modelId="{5DFA5DF3-8421-4139-807C-5C3EBC1A0DD3}" type="presParOf" srcId="{05A28106-30D6-4749-9D91-52190FE9F97E}" destId="{0C23678D-2D71-487B-AF26-1C9CA8EB143A}" srcOrd="4" destOrd="0" presId="urn:microsoft.com/office/officeart/2008/layout/LinedList"/>
    <dgm:cxn modelId="{9A7FE952-D115-434C-9C47-0D7F8EFF7DAE}" type="presParOf" srcId="{05A28106-30D6-4749-9D91-52190FE9F97E}" destId="{B68D0DFD-A52B-484F-AE98-7BE92A67572C}" srcOrd="5" destOrd="0" presId="urn:microsoft.com/office/officeart/2008/layout/LinedList"/>
    <dgm:cxn modelId="{76868396-64DF-429B-BC7B-FA2F6190F450}" type="presParOf" srcId="{B68D0DFD-A52B-484F-AE98-7BE92A67572C}" destId="{B4A57C89-81BB-49CA-8642-7EA2AC1D13C6}" srcOrd="0" destOrd="0" presId="urn:microsoft.com/office/officeart/2008/layout/LinedList"/>
    <dgm:cxn modelId="{BD2E9BF1-0195-455F-97FE-8B97DCC2E787}" type="presParOf" srcId="{B68D0DFD-A52B-484F-AE98-7BE92A67572C}" destId="{F16AC230-CB9A-47D1-8103-27A7FE2CE0A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644CF5-1CAD-4E53-A592-CF13444F7F3A}">
      <dsp:nvSpPr>
        <dsp:cNvPr id="0" name=""/>
        <dsp:cNvSpPr/>
      </dsp:nvSpPr>
      <dsp:spPr>
        <a:xfrm>
          <a:off x="0" y="0"/>
          <a:ext cx="5604387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A6E449D-EBF4-4B06-BAC7-F75E9D73C12F}">
      <dsp:nvSpPr>
        <dsp:cNvPr id="0" name=""/>
        <dsp:cNvSpPr/>
      </dsp:nvSpPr>
      <dsp:spPr>
        <a:xfrm>
          <a:off x="0" y="0"/>
          <a:ext cx="5604387" cy="986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>
              <a:solidFill>
                <a:schemeClr val="tx1"/>
              </a:solidFill>
              <a:latin typeface="Sitka Subheading"/>
            </a:rPr>
            <a:t>Collaboration: </a:t>
          </a:r>
          <a:r>
            <a:rPr lang="en-GB" sz="1500" kern="1200" dirty="0">
              <a:solidFill>
                <a:schemeClr val="tx1"/>
              </a:solidFill>
              <a:latin typeface="Sitka Subheading"/>
            </a:rPr>
            <a:t>Connecting local businesses, community groups, and other stakeholders to promote their events </a:t>
          </a:r>
          <a:endParaRPr lang="en-US" sz="1500" kern="1200" dirty="0">
            <a:solidFill>
              <a:schemeClr val="tx1"/>
            </a:solidFill>
            <a:latin typeface="Sitka Subheading"/>
          </a:endParaRPr>
        </a:p>
      </dsp:txBody>
      <dsp:txXfrm>
        <a:off x="0" y="0"/>
        <a:ext cx="5604387" cy="986298"/>
      </dsp:txXfrm>
    </dsp:sp>
    <dsp:sp modelId="{667B55A9-31DF-46C4-B409-82979AE11822}">
      <dsp:nvSpPr>
        <dsp:cNvPr id="0" name=""/>
        <dsp:cNvSpPr/>
      </dsp:nvSpPr>
      <dsp:spPr>
        <a:xfrm>
          <a:off x="0" y="986298"/>
          <a:ext cx="5604387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CF85A6-E9EC-4C1E-AE22-DFB6BC3BBF76}">
      <dsp:nvSpPr>
        <dsp:cNvPr id="0" name=""/>
        <dsp:cNvSpPr/>
      </dsp:nvSpPr>
      <dsp:spPr>
        <a:xfrm>
          <a:off x="0" y="986298"/>
          <a:ext cx="5604387" cy="986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>
              <a:solidFill>
                <a:schemeClr val="tx1"/>
              </a:solidFill>
              <a:latin typeface="Sitka Subheading"/>
            </a:rPr>
            <a:t>Cultural Preservation</a:t>
          </a:r>
          <a:r>
            <a:rPr lang="en-GB" sz="1500" kern="1200" dirty="0">
              <a:solidFill>
                <a:schemeClr val="tx1"/>
              </a:solidFill>
              <a:latin typeface="Sitka Subheading"/>
            </a:rPr>
            <a:t>: local heritage, traditions, and landmarks, community pride and cultural identity. </a:t>
          </a:r>
          <a:br>
            <a:rPr lang="en-US" sz="1500" kern="1200" dirty="0">
              <a:solidFill>
                <a:schemeClr val="tx1"/>
              </a:solidFill>
              <a:latin typeface="Sitka Subheading"/>
            </a:rPr>
          </a:br>
          <a:endParaRPr lang="en-GB" sz="1500" kern="1200" dirty="0">
            <a:solidFill>
              <a:schemeClr val="tx1"/>
            </a:solidFill>
            <a:latin typeface="Sitka Subheading"/>
          </a:endParaRPr>
        </a:p>
      </dsp:txBody>
      <dsp:txXfrm>
        <a:off x="0" y="986298"/>
        <a:ext cx="5604387" cy="986298"/>
      </dsp:txXfrm>
    </dsp:sp>
    <dsp:sp modelId="{83AAAA86-1D68-4C1D-A36C-29CA211122E1}">
      <dsp:nvSpPr>
        <dsp:cNvPr id="0" name=""/>
        <dsp:cNvSpPr/>
      </dsp:nvSpPr>
      <dsp:spPr>
        <a:xfrm>
          <a:off x="0" y="1972597"/>
          <a:ext cx="5604387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7081E4-14B2-46EA-89E3-9B3C1EA803FD}">
      <dsp:nvSpPr>
        <dsp:cNvPr id="0" name=""/>
        <dsp:cNvSpPr/>
      </dsp:nvSpPr>
      <dsp:spPr>
        <a:xfrm>
          <a:off x="0" y="1972597"/>
          <a:ext cx="5604387" cy="986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>
              <a:solidFill>
                <a:schemeClr val="tx1"/>
              </a:solidFill>
              <a:latin typeface="Sitka Subheading"/>
            </a:rPr>
            <a:t>Environmental Stewardship: </a:t>
          </a:r>
          <a:r>
            <a:rPr lang="en-GB" sz="1500" b="0" kern="1200" dirty="0">
              <a:solidFill>
                <a:schemeClr val="tx1"/>
              </a:solidFill>
              <a:latin typeface="Sitka Subheading"/>
            </a:rPr>
            <a:t>Messages about how to enjoy the forest responsibly </a:t>
          </a:r>
        </a:p>
      </dsp:txBody>
      <dsp:txXfrm>
        <a:off x="0" y="1972597"/>
        <a:ext cx="5604387" cy="986298"/>
      </dsp:txXfrm>
    </dsp:sp>
    <dsp:sp modelId="{62CEF30E-775E-4E8F-9014-ACC9E654961A}">
      <dsp:nvSpPr>
        <dsp:cNvPr id="0" name=""/>
        <dsp:cNvSpPr/>
      </dsp:nvSpPr>
      <dsp:spPr>
        <a:xfrm>
          <a:off x="0" y="2958896"/>
          <a:ext cx="5604387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6461B1-02E4-40C3-90FC-A3245180BA8B}">
      <dsp:nvSpPr>
        <dsp:cNvPr id="0" name=""/>
        <dsp:cNvSpPr/>
      </dsp:nvSpPr>
      <dsp:spPr>
        <a:xfrm>
          <a:off x="0" y="2958896"/>
          <a:ext cx="5604387" cy="986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tx1"/>
              </a:solidFill>
              <a:latin typeface="Sitka Subheading"/>
            </a:rPr>
            <a:t>Small Business Support</a:t>
          </a:r>
          <a:r>
            <a:rPr lang="en-US" sz="1500" kern="1200" dirty="0">
              <a:solidFill>
                <a:schemeClr val="tx1"/>
              </a:solidFill>
              <a:latin typeface="Sitka Subheading"/>
            </a:rPr>
            <a:t>: boosts demand for local crafts, produce, and services, promoting small businesses and artisans within the community.</a:t>
          </a:r>
          <a:br>
            <a:rPr lang="en-US" sz="1500" kern="1200" dirty="0"/>
          </a:br>
          <a:endParaRPr lang="en-GB" sz="1500" kern="1200" dirty="0"/>
        </a:p>
      </dsp:txBody>
      <dsp:txXfrm>
        <a:off x="0" y="2958896"/>
        <a:ext cx="5604387" cy="9862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644CF5-1CAD-4E53-A592-CF13444F7F3A}">
      <dsp:nvSpPr>
        <dsp:cNvPr id="0" name=""/>
        <dsp:cNvSpPr/>
      </dsp:nvSpPr>
      <dsp:spPr>
        <a:xfrm>
          <a:off x="0" y="1860"/>
          <a:ext cx="53340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A6E449D-EBF4-4B06-BAC7-F75E9D73C12F}">
      <dsp:nvSpPr>
        <dsp:cNvPr id="0" name=""/>
        <dsp:cNvSpPr/>
      </dsp:nvSpPr>
      <dsp:spPr>
        <a:xfrm>
          <a:off x="0" y="1860"/>
          <a:ext cx="5334000" cy="1268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Sitka Subheading"/>
            </a:rPr>
            <a:t>16.4% increase in users against the same period as last year. </a:t>
          </a:r>
          <a:endParaRPr lang="en-US" sz="2500" kern="1200" dirty="0"/>
        </a:p>
      </dsp:txBody>
      <dsp:txXfrm>
        <a:off x="0" y="1860"/>
        <a:ext cx="5334000" cy="1268760"/>
      </dsp:txXfrm>
    </dsp:sp>
    <dsp:sp modelId="{2C6DD081-FFD7-4240-961F-B92EEF11E81D}">
      <dsp:nvSpPr>
        <dsp:cNvPr id="0" name=""/>
        <dsp:cNvSpPr/>
      </dsp:nvSpPr>
      <dsp:spPr>
        <a:xfrm>
          <a:off x="0" y="1270620"/>
          <a:ext cx="53340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0B4E8C-41F3-4187-8DFF-24636FFA4D7B}">
      <dsp:nvSpPr>
        <dsp:cNvPr id="0" name=""/>
        <dsp:cNvSpPr/>
      </dsp:nvSpPr>
      <dsp:spPr>
        <a:xfrm>
          <a:off x="0" y="1270620"/>
          <a:ext cx="5334000" cy="1268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Sitka Subheading"/>
            </a:rPr>
            <a:t>16.7% increase in page views against the same period as last year. </a:t>
          </a:r>
          <a:br>
            <a:rPr lang="en-US" sz="2500" kern="1200" dirty="0"/>
          </a:br>
          <a:endParaRPr lang="en-US" sz="2500" kern="1200" dirty="0">
            <a:solidFill>
              <a:srgbClr val="010000"/>
            </a:solidFill>
            <a:latin typeface="Sitka Subheading"/>
          </a:endParaRPr>
        </a:p>
      </dsp:txBody>
      <dsp:txXfrm>
        <a:off x="0" y="1270620"/>
        <a:ext cx="5334000" cy="1268760"/>
      </dsp:txXfrm>
    </dsp:sp>
    <dsp:sp modelId="{70400311-2209-4AE4-A6B2-0686482B85E7}">
      <dsp:nvSpPr>
        <dsp:cNvPr id="0" name=""/>
        <dsp:cNvSpPr/>
      </dsp:nvSpPr>
      <dsp:spPr>
        <a:xfrm>
          <a:off x="0" y="2539380"/>
          <a:ext cx="53340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7C39A63-A902-442C-BBE9-E14E009AC431}">
      <dsp:nvSpPr>
        <dsp:cNvPr id="0" name=""/>
        <dsp:cNvSpPr/>
      </dsp:nvSpPr>
      <dsp:spPr>
        <a:xfrm>
          <a:off x="0" y="2539380"/>
          <a:ext cx="5334000" cy="1268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Sitka Subheading"/>
            </a:rPr>
            <a:t>2023 was a record-breaking year for website visitors </a:t>
          </a:r>
          <a:br>
            <a:rPr lang="en-US" sz="2500" kern="1200" dirty="0"/>
          </a:br>
          <a:endParaRPr lang="en-GB" sz="2500" kern="1200" dirty="0"/>
        </a:p>
      </dsp:txBody>
      <dsp:txXfrm>
        <a:off x="0" y="2539380"/>
        <a:ext cx="5334000" cy="12687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644CF5-1CAD-4E53-A592-CF13444F7F3A}">
      <dsp:nvSpPr>
        <dsp:cNvPr id="0" name=""/>
        <dsp:cNvSpPr/>
      </dsp:nvSpPr>
      <dsp:spPr>
        <a:xfrm>
          <a:off x="0" y="1860"/>
          <a:ext cx="53340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A6E449D-EBF4-4B06-BAC7-F75E9D73C12F}">
      <dsp:nvSpPr>
        <dsp:cNvPr id="0" name=""/>
        <dsp:cNvSpPr/>
      </dsp:nvSpPr>
      <dsp:spPr>
        <a:xfrm>
          <a:off x="0" y="1860"/>
          <a:ext cx="5334000" cy="1268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Sitka Subheading"/>
            </a:rPr>
            <a:t>Facebook reach +29.5% on last year</a:t>
          </a:r>
          <a:endParaRPr lang="en-US" sz="2100" kern="1200" dirty="0"/>
        </a:p>
      </dsp:txBody>
      <dsp:txXfrm>
        <a:off x="0" y="1860"/>
        <a:ext cx="5334000" cy="1268760"/>
      </dsp:txXfrm>
    </dsp:sp>
    <dsp:sp modelId="{2C6DD081-FFD7-4240-961F-B92EEF11E81D}">
      <dsp:nvSpPr>
        <dsp:cNvPr id="0" name=""/>
        <dsp:cNvSpPr/>
      </dsp:nvSpPr>
      <dsp:spPr>
        <a:xfrm>
          <a:off x="0" y="1270620"/>
          <a:ext cx="53340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0B4E8C-41F3-4187-8DFF-24636FFA4D7B}">
      <dsp:nvSpPr>
        <dsp:cNvPr id="0" name=""/>
        <dsp:cNvSpPr/>
      </dsp:nvSpPr>
      <dsp:spPr>
        <a:xfrm>
          <a:off x="0" y="1270620"/>
          <a:ext cx="5334000" cy="1268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Sitka Subheading"/>
            </a:rPr>
            <a:t>Page visits</a:t>
          </a:r>
        </a:p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Sitka Subheading"/>
            </a:rPr>
            <a:t>Facebook: +177.8%	 Instagram: +53.4%</a:t>
          </a:r>
          <a:br>
            <a:rPr lang="en-US" sz="2100" kern="1200" dirty="0"/>
          </a:br>
          <a:endParaRPr lang="en-US" sz="2100" kern="1200" dirty="0">
            <a:solidFill>
              <a:srgbClr val="010000"/>
            </a:solidFill>
            <a:latin typeface="Sitka Subheading"/>
          </a:endParaRPr>
        </a:p>
      </dsp:txBody>
      <dsp:txXfrm>
        <a:off x="0" y="1270620"/>
        <a:ext cx="5334000" cy="1268760"/>
      </dsp:txXfrm>
    </dsp:sp>
    <dsp:sp modelId="{0C23678D-2D71-487B-AF26-1C9CA8EB143A}">
      <dsp:nvSpPr>
        <dsp:cNvPr id="0" name=""/>
        <dsp:cNvSpPr/>
      </dsp:nvSpPr>
      <dsp:spPr>
        <a:xfrm>
          <a:off x="0" y="2539380"/>
          <a:ext cx="53340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A57C89-81BB-49CA-8642-7EA2AC1D13C6}">
      <dsp:nvSpPr>
        <dsp:cNvPr id="0" name=""/>
        <dsp:cNvSpPr/>
      </dsp:nvSpPr>
      <dsp:spPr>
        <a:xfrm>
          <a:off x="0" y="2539380"/>
          <a:ext cx="5334000" cy="1268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  <a:latin typeface="Sitka Subheading"/>
            </a:rPr>
            <a:t>Follower Average across all channels: +82%</a:t>
          </a:r>
          <a:br>
            <a:rPr lang="en-US" sz="2100" kern="1200" dirty="0">
              <a:solidFill>
                <a:schemeClr val="tx1"/>
              </a:solidFill>
            </a:rPr>
          </a:br>
          <a:endParaRPr lang="en-GB" sz="2100" kern="1200" dirty="0">
            <a:solidFill>
              <a:schemeClr val="tx1"/>
            </a:solidFill>
          </a:endParaRPr>
        </a:p>
      </dsp:txBody>
      <dsp:txXfrm>
        <a:off x="0" y="2539380"/>
        <a:ext cx="5334000" cy="12687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04DB65-D6F4-49D0-89C6-C82B69FD7B9C}" type="datetimeFigureOut">
              <a:t>6/18/2024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509C8F-9692-475F-B533-BD41629D21D4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129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509C8F-9692-475F-B533-BD41629D21D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9582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509C8F-9692-475F-B533-BD41629D21D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14188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Yeo Valley</a:t>
            </a:r>
          </a:p>
          <a:p>
            <a:r>
              <a:rPr lang="en-US" dirty="0"/>
              <a:t>Little Greene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509C8F-9692-475F-B533-BD41629D21D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8771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Marketing manager for the Wye Valley and Forest of Dean and keen to drive this incredible destination forward.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509C8F-9692-475F-B533-BD41629D21D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171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509C8F-9692-475F-B533-BD41629D21D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46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Collaborative Marketing:</a:t>
            </a:r>
            <a:r>
              <a:rPr lang="en-GB" dirty="0"/>
              <a:t> Suggest joint campaigns or content creation that aligns with both organisations' goals.</a:t>
            </a:r>
          </a:p>
          <a:p>
            <a:r>
              <a:rPr lang="en-GB" sz="1200" kern="1200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  <a:ea typeface="+mj-ea"/>
                <a:cs typeface="+mj-cs"/>
              </a:rPr>
              <a:t>	4 Social Media Channels,</a:t>
            </a:r>
            <a:r>
              <a:rPr lang="en-GB" sz="1200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  <a:ea typeface="+mj-ea"/>
                <a:cs typeface="+mj-cs"/>
              </a:rPr>
              <a:t> Websites, </a:t>
            </a:r>
            <a:r>
              <a:rPr lang="en-GB" sz="1200" kern="1200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  <a:ea typeface="+mj-ea"/>
                <a:cs typeface="+mj-cs"/>
              </a:rPr>
              <a:t>2 e-newsletters, </a:t>
            </a:r>
            <a:r>
              <a:rPr lang="en-GB" sz="1200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  <a:ea typeface="+mj-ea"/>
                <a:cs typeface="+mj-cs"/>
              </a:rPr>
              <a:t>Press List, </a:t>
            </a:r>
            <a:r>
              <a:rPr lang="en-GB" sz="1200" kern="1200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  <a:ea typeface="+mj-ea"/>
                <a:cs typeface="+mj-cs"/>
              </a:rPr>
              <a:t>Visit Britain, Blog.</a:t>
            </a:r>
            <a:endParaRPr lang="en-US" sz="1200" kern="1200" dirty="0">
              <a:solidFill>
                <a:schemeClr val="accent1">
                  <a:lumMod val="50000"/>
                </a:schemeClr>
              </a:solidFill>
              <a:latin typeface="Bahnschrift" panose="020B0502040204020203" pitchFamily="34" charset="0"/>
              <a:ea typeface="+mj-ea"/>
              <a:cs typeface="+mj-cs"/>
            </a:endParaRPr>
          </a:p>
          <a:p>
            <a:r>
              <a:rPr lang="en-GB" b="1" dirty="0"/>
              <a:t>Data Sharing:</a:t>
            </a:r>
            <a:r>
              <a:rPr lang="en-GB" dirty="0"/>
              <a:t> part of wider groups VLEP &amp; VE – sharing of information, visitor insights and trends that could help inform FEP's economic development strategies.</a:t>
            </a:r>
          </a:p>
          <a:p>
            <a:r>
              <a:rPr lang="en-GB" b="1" dirty="0"/>
              <a:t>Networking &amp; Events:</a:t>
            </a:r>
            <a:r>
              <a:rPr lang="en-GB" dirty="0"/>
              <a:t> Suggest participating in each other's events to cross-promote and strengthen relationships.</a:t>
            </a:r>
          </a:p>
          <a:p>
            <a:r>
              <a:rPr lang="en-GB" b="1" dirty="0"/>
              <a:t>Skills Development:</a:t>
            </a:r>
            <a:r>
              <a:rPr lang="en-GB" dirty="0"/>
              <a:t> Explore ways to support training or workshops that could benefit tourism businesses in the region.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509C8F-9692-475F-B533-BD41629D21D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862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/>
              <a:t>Website traffic/unique visitors (demonstrates reach)</a:t>
            </a:r>
          </a:p>
          <a:p>
            <a:r>
              <a:rPr lang="en-GB" sz="1200" dirty="0"/>
              <a:t>Social media engagement (shows audience interaction)</a:t>
            </a:r>
          </a:p>
          <a:p>
            <a:r>
              <a:rPr lang="en-GB" sz="1200" dirty="0"/>
              <a:t>Click-through rates to partner listings (proves value)</a:t>
            </a:r>
          </a:p>
          <a:p>
            <a:r>
              <a:rPr lang="en-GB" sz="1200" dirty="0"/>
              <a:t>Any data on visitor spending increases tied to your marketing</a:t>
            </a:r>
          </a:p>
          <a:p>
            <a:r>
              <a:rPr lang="en-GB" sz="1200" dirty="0"/>
              <a:t>Ultimately want to drive action – visiting the area, talking about the area, raising the profile of the area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509C8F-9692-475F-B533-BD41629D21D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125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dirty="0"/>
              <a:t>Economic Growth:</a:t>
            </a:r>
            <a:r>
              <a:rPr lang="en-GB" sz="1200" dirty="0"/>
              <a:t> Directly connect this to FEP's aims. Highlight how tourism spending boosts local businesses.</a:t>
            </a:r>
            <a:br>
              <a:rPr lang="en-GB" sz="1200" dirty="0"/>
            </a:br>
            <a:r>
              <a:rPr lang="en-GB" sz="1200" dirty="0"/>
              <a:t>Mention any case studies where your marketing led to new jobs or investments in the area – Float in the Forest </a:t>
            </a:r>
            <a:br>
              <a:rPr lang="en-GB" sz="1200" dirty="0"/>
            </a:br>
            <a:r>
              <a:rPr lang="en-GB" sz="1200" b="1" dirty="0"/>
              <a:t>Community Vibrancy: </a:t>
            </a:r>
            <a:r>
              <a:rPr lang="en-GB" sz="1200" dirty="0"/>
              <a:t>Showcase how you promote local events and cultural attractions, making the region more appealing to both visitors and residents.</a:t>
            </a:r>
            <a:br>
              <a:rPr lang="en-GB" sz="1200" dirty="0"/>
            </a:br>
            <a:r>
              <a:rPr lang="en-GB" sz="1200" dirty="0"/>
              <a:t>Discuss any collaborations Train Tripper – car free travel - with community groups or initiatives?</a:t>
            </a:r>
            <a:br>
              <a:rPr lang="en-GB" sz="1200" dirty="0"/>
            </a:br>
            <a:r>
              <a:rPr lang="en-GB" sz="1200" b="1" dirty="0"/>
              <a:t>Digital Connectivity: </a:t>
            </a:r>
            <a:r>
              <a:rPr lang="en-GB" sz="1200" dirty="0"/>
              <a:t>Emphasise our website's role as a central hub for information, making it easier for businesses to connect with customers.</a:t>
            </a:r>
            <a:br>
              <a:rPr lang="en-GB" sz="1200" dirty="0"/>
            </a:br>
            <a:r>
              <a:rPr lang="en-GB" sz="1200" dirty="0"/>
              <a:t>Mention any use of technology (e.g., virtual tours, social media campaigns) to enhance the visitor experience and reach wider audiences.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509C8F-9692-475F-B533-BD41629D21D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6293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Campaigns: </a:t>
            </a:r>
          </a:p>
          <a:p>
            <a:r>
              <a:rPr lang="en-GB" b="1" dirty="0"/>
              <a:t>	Britain’s best kept secret </a:t>
            </a:r>
          </a:p>
          <a:p>
            <a:r>
              <a:rPr lang="en-GB" b="1" dirty="0"/>
              <a:t>	Dark Skies – co-created content &amp; shared promotional effort – Wye Valley National Landscape</a:t>
            </a:r>
          </a:p>
          <a:p>
            <a:r>
              <a:rPr lang="en-GB" b="1" dirty="0"/>
              <a:t>	Car Free Travel – GWR &amp; Train Tripper</a:t>
            </a:r>
          </a:p>
          <a:p>
            <a:r>
              <a:rPr lang="en-GB" b="1" dirty="0"/>
              <a:t>Collaboration – connecting </a:t>
            </a:r>
            <a:r>
              <a:rPr lang="en-GB" b="1" dirty="0" err="1"/>
              <a:t>partenrs</a:t>
            </a:r>
            <a:r>
              <a:rPr lang="en-GB" b="1" dirty="0"/>
              <a:t> to support in wider marketing. Itinerary creation for visitors.</a:t>
            </a:r>
          </a:p>
          <a:p>
            <a:r>
              <a:rPr lang="en-GB" b="1" dirty="0"/>
              <a:t>Setting up influencer visits</a:t>
            </a:r>
          </a:p>
          <a:p>
            <a:r>
              <a:rPr lang="en-GB" dirty="0"/>
              <a:t>FEP's sub-group on Infrastructure &amp; Transport might be particularly interested in this initiative.</a:t>
            </a:r>
          </a:p>
          <a:p>
            <a:r>
              <a:rPr lang="en-GB" dirty="0"/>
              <a:t>Community vibrancy – board of directors well linked and community focused for Travel &amp; Tourism – best interests in the area</a:t>
            </a:r>
          </a:p>
          <a:p>
            <a:r>
              <a:rPr lang="en-GB" dirty="0"/>
              <a:t>Digital Connectivity &amp; upskilling – brining up our partners and efforts for the whole area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509C8F-9692-475F-B533-BD41629D21D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86394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Raising awareness, connectivity and providing support where its needed most.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509C8F-9692-475F-B533-BD41629D21D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50887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509C8F-9692-475F-B533-BD41629D21D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9785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DD129-A8C2-419E-B641-6CC90F507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10668000" cy="22860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B33C04-8A23-4499-A6EF-1D190F0FB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571999"/>
            <a:ext cx="10668000" cy="1524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A99FB-5674-4BC5-949F-8D45EC167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3CF93-DD67-4FE2-8083-864693FE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5E934-32B6-44B1-9622-67F30BDA3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027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A5B09-FC60-445F-8A12-79869BEC6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A219F7-87F2-409F-BB0B-8FE9270C9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C2BB8-59E0-4EB2-B3BE-59D8641EE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6984E-C0DE-461B-8011-8FC31B0EE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E7C03-68D3-445E-A5A2-8A935CFC9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040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21F0D7-112D-48B1-B32B-170B1AA2B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3998" y="761999"/>
            <a:ext cx="2286000" cy="5334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27A7C1-8E5B-41DA-9802-F242D382B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1" y="761999"/>
            <a:ext cx="7619999" cy="5334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61CC7-F5B1-464A-8127-60645FB21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94302-B381-4F37-A9FF-5CC55191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07151-541F-4104-B989-83A9DCA6E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111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AF011-A499-4054-89BF-A4800A68F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FB6E8-D956-45B5-9B4A-9D31DF466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DB9DB-9E62-4292-915C-1DD413474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462F1-BC30-4172-8353-363123A1D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2EE8A-96DF-4D7D-B434-778324756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13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8453A-F2B4-4EDB-B8FA-150267BC1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10668000" cy="3038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46C51-ADF1-48FC-A4D9-38C369E78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3"/>
            <a:ext cx="10668000" cy="15065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43B56-4DC7-490B-AEFD-55ED1ECFF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738F8-C4B2-41D8-B627-A6DDB24B2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43D49-23F8-4C4B-9C30-EDC030EE6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187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5556D-6916-42E6-8820-8A0D328A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747A5-C962-477F-89AA-A32385D57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285999"/>
            <a:ext cx="5151119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D08312-30FC-44D8-B2A9-B5CAAD9F0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79" y="2285999"/>
            <a:ext cx="5151121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D84EB-AF90-4F19-A376-0FE5E50F9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38ED0-2789-41E4-A36E-83F92CA2E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221A83-6D60-45F0-9173-5F6D2438B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118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FFAE2-03F4-4A94-86C4-9305B237C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AC5A5-E184-46B6-8AB5-C8E132D36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5151119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DCFE87-5D80-45CB-9D13-DFC9AFCEC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3048000"/>
            <a:ext cx="5151119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AC1E5A-8423-4749-8EDA-E13425F69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8878" y="2286000"/>
            <a:ext cx="5151122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832AAA-4BB8-4A3D-9C79-516F82F80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8878" y="3048000"/>
            <a:ext cx="5151122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0BEC63-51D3-4C70-B804-BE9EF765A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5CA295-8563-402F-92C3-1F20C977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FA5918-109D-4342-84C0-9774A52C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527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F2662-CBD1-4498-9B6E-2961F5EF1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F739AE-8101-4C18-8CF3-911BDF39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EB1C88-D181-449C-9BE1-E85068C1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38A2C9-E93B-4F0A-A021-9E3AEBC3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700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0AE8D9-9B42-438E-ADA6-CCFE4578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F792B9-A8AF-4E13-8A25-741E8969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A2CF6-DBC5-4491-B213-B3CD09D3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247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7076-58C8-494C-B6B1-DC86F62D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1998"/>
            <a:ext cx="3810000" cy="1524002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29E36-0340-452F-8D0A-1BC3F3A38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1"/>
            <a:ext cx="6096000" cy="533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051C2E-E587-45E8-BDB1-DFF2F2791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2286000"/>
            <a:ext cx="3810000" cy="38100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21D993-DEDD-470E-B48B-CB053A55A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926C64-7401-4CA4-859F-74472AF86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108F41-F1F6-431C-9B45-8A447F188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828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104FB-422C-4023-9381-EB12F1582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762000"/>
            <a:ext cx="3809999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BA3AA-DE44-4B1F-91D1-09F67B89B9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0" y="762001"/>
            <a:ext cx="6021388" cy="53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27B131-5117-4106-80DB-2AB208C4C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2286000"/>
            <a:ext cx="3809999" cy="381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3918A-7F23-4C72-8E80-591324A30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071C8-76FE-4B83-8317-BD53C7C84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23681A-6F29-48FC-9409-319ED3E9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114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6EF5A53-0A64-4CA5-B9C7-1CB97CB5CF1C}"/>
              </a:ext>
            </a:extLst>
          </p:cNvPr>
          <p:cNvSpPr/>
          <p:nvPr/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4ABFBEA-4EB0-4D02-A2C0-1733CD3D6F12}"/>
              </a:ext>
            </a:extLst>
          </p:cNvPr>
          <p:cNvSpPr/>
          <p:nvPr/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9E083F6-57F4-487B-A766-EA0462B1EED8}"/>
              </a:ext>
            </a:extLst>
          </p:cNvPr>
          <p:cNvSpPr/>
          <p:nvPr/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A2F988-7148-4375-83D8-12EE5EBC7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96238-C5B3-4F3C-97FA-890E1A51A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6000"/>
            <a:ext cx="10668000" cy="3818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E4474-0442-4E4B-9E5B-CA7B3951C1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76969C88-B244-455D-A017-012B25B1ACDD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26A98-F887-40E1-B9BA-9D93DE90E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C8119-73F6-4713-9AD3-3628DCDFB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6283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18" r:id="rId6"/>
    <p:sldLayoutId id="2147483714" r:id="rId7"/>
    <p:sldLayoutId id="2147483715" r:id="rId8"/>
    <p:sldLayoutId id="2147483716" r:id="rId9"/>
    <p:sldLayoutId id="2147483717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07623" y="895350"/>
            <a:ext cx="6261360" cy="2286000"/>
          </a:xfrm>
        </p:spPr>
        <p:txBody>
          <a:bodyPr>
            <a:normAutofit/>
          </a:bodyPr>
          <a:lstStyle/>
          <a:p>
            <a:pPr algn="l"/>
            <a:r>
              <a:rPr lang="en-GB" sz="4400" dirty="0"/>
              <a:t>Forest of Dean and </a:t>
            </a:r>
            <a:br>
              <a:rPr lang="en-GB" sz="4400" dirty="0"/>
            </a:br>
            <a:r>
              <a:rPr lang="en-GB" sz="4400" dirty="0"/>
              <a:t>Wye Valley Tourism. 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EDEF4F-836B-21F3-C8AA-C80EF7A9D5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6" r="21426"/>
          <a:stretch/>
        </p:blipFill>
        <p:spPr>
          <a:xfrm>
            <a:off x="0" y="761990"/>
            <a:ext cx="5948805" cy="6095979"/>
          </a:xfrm>
          <a:custGeom>
            <a:avLst/>
            <a:gdLst/>
            <a:ahLst/>
            <a:cxnLst/>
            <a:rect l="l" t="t" r="r" b="b"/>
            <a:pathLst>
              <a:path w="5948805" h="6095979">
                <a:moveTo>
                  <a:pt x="1573832" y="765"/>
                </a:moveTo>
                <a:cubicBezTo>
                  <a:pt x="1940190" y="-10734"/>
                  <a:pt x="2329345" y="109280"/>
                  <a:pt x="2734663" y="238687"/>
                </a:cubicBezTo>
                <a:cubicBezTo>
                  <a:pt x="4118244" y="680647"/>
                  <a:pt x="5296697" y="1302752"/>
                  <a:pt x="5668316" y="3639516"/>
                </a:cubicBezTo>
                <a:cubicBezTo>
                  <a:pt x="5788298" y="4393559"/>
                  <a:pt x="5890546" y="5142244"/>
                  <a:pt x="5937022" y="5865869"/>
                </a:cubicBezTo>
                <a:lnTo>
                  <a:pt x="5948805" y="6095979"/>
                </a:lnTo>
                <a:lnTo>
                  <a:pt x="0" y="6095979"/>
                </a:lnTo>
                <a:lnTo>
                  <a:pt x="0" y="1621672"/>
                </a:lnTo>
                <a:lnTo>
                  <a:pt x="36310" y="1518814"/>
                </a:lnTo>
                <a:cubicBezTo>
                  <a:pt x="109805" y="1321982"/>
                  <a:pt x="192755" y="1133640"/>
                  <a:pt x="287891" y="956872"/>
                </a:cubicBezTo>
                <a:cubicBezTo>
                  <a:pt x="669453" y="247734"/>
                  <a:pt x="1102800" y="15549"/>
                  <a:pt x="1573832" y="765"/>
                </a:cubicBez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47DB6CD-8E9E-4643-B3B6-01BD80429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23838" y="538152"/>
            <a:ext cx="6095989" cy="6543686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pic>
        <p:nvPicPr>
          <p:cNvPr id="5" name="Picture 5" descr="Logo&#10;&#10;Description automatically generated">
            <a:extLst>
              <a:ext uri="{FF2B5EF4-FFF2-40B4-BE49-F238E27FC236}">
                <a16:creationId xmlns:a16="http://schemas.microsoft.com/office/drawing/2014/main" id="{6192E571-1A91-595B-086A-2C6735EF902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8303" y="5392704"/>
            <a:ext cx="2743200" cy="1037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5CD6A-2B45-B40F-8A5D-3BED5F4B8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23" y="848032"/>
            <a:ext cx="10668000" cy="1524000"/>
          </a:xfrm>
        </p:spPr>
        <p:txBody>
          <a:bodyPr/>
          <a:lstStyle/>
          <a:p>
            <a:r>
              <a:rPr lang="en-GB" dirty="0"/>
              <a:t>Social Media </a:t>
            </a:r>
          </a:p>
        </p:txBody>
      </p:sp>
      <p:graphicFrame>
        <p:nvGraphicFramePr>
          <p:cNvPr id="9" name="Subtitle 2">
            <a:extLst>
              <a:ext uri="{FF2B5EF4-FFF2-40B4-BE49-F238E27FC236}">
                <a16:creationId xmlns:a16="http://schemas.microsoft.com/office/drawing/2014/main" id="{3FCB0426-D948-9E6C-40D8-8A5D98D550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8621810"/>
              </p:ext>
            </p:extLst>
          </p:nvPr>
        </p:nvGraphicFramePr>
        <p:xfrm>
          <a:off x="479323" y="2593258"/>
          <a:ext cx="5334000" cy="3810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27">
            <a:extLst>
              <a:ext uri="{FF2B5EF4-FFF2-40B4-BE49-F238E27FC236}">
                <a16:creationId xmlns:a16="http://schemas.microsoft.com/office/drawing/2014/main" id="{294E762F-AAB5-D25C-3444-163A7EA8DAE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12474" y="0"/>
            <a:ext cx="6779526" cy="5457519"/>
          </a:xfrm>
          <a:custGeom>
            <a:avLst/>
            <a:gdLst/>
            <a:ahLst/>
            <a:cxnLst/>
            <a:rect l="l" t="t" r="r" b="b"/>
            <a:pathLst>
              <a:path w="5578824" h="6028256">
                <a:moveTo>
                  <a:pt x="1681218" y="0"/>
                </a:moveTo>
                <a:lnTo>
                  <a:pt x="5578824" y="0"/>
                </a:lnTo>
                <a:lnTo>
                  <a:pt x="5578824" y="5760161"/>
                </a:lnTo>
                <a:lnTo>
                  <a:pt x="5441231" y="5804042"/>
                </a:lnTo>
                <a:cubicBezTo>
                  <a:pt x="5079089" y="5907589"/>
                  <a:pt x="4674877" y="5944442"/>
                  <a:pt x="4253224" y="5980388"/>
                </a:cubicBezTo>
                <a:cubicBezTo>
                  <a:pt x="2813852" y="6102970"/>
                  <a:pt x="1551586" y="6071494"/>
                  <a:pt x="837278" y="4877588"/>
                </a:cubicBezTo>
                <a:cubicBezTo>
                  <a:pt x="529862" y="4363935"/>
                  <a:pt x="255162" y="3847185"/>
                  <a:pt x="109626" y="3329255"/>
                </a:cubicBezTo>
                <a:cubicBezTo>
                  <a:pt x="-35907" y="2811325"/>
                  <a:pt x="-52277" y="2292214"/>
                  <a:pt x="156962" y="1773839"/>
                </a:cubicBezTo>
                <a:cubicBezTo>
                  <a:pt x="296494" y="1428108"/>
                  <a:pt x="536161" y="1082881"/>
                  <a:pt x="904890" y="738354"/>
                </a:cubicBezTo>
                <a:cubicBezTo>
                  <a:pt x="1036690" y="615181"/>
                  <a:pt x="1169968" y="488910"/>
                  <a:pt x="1304592" y="36054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94433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Parents with children">
            <a:extLst>
              <a:ext uri="{FF2B5EF4-FFF2-40B4-BE49-F238E27FC236}">
                <a16:creationId xmlns:a16="http://schemas.microsoft.com/office/drawing/2014/main" id="{357E74B3-0B3C-579D-DED7-3114FE4CD01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13174" y="10"/>
            <a:ext cx="5578824" cy="6028246"/>
          </a:xfrm>
          <a:custGeom>
            <a:avLst/>
            <a:gdLst/>
            <a:ahLst/>
            <a:cxnLst/>
            <a:rect l="l" t="t" r="r" b="b"/>
            <a:pathLst>
              <a:path w="5578824" h="6028256">
                <a:moveTo>
                  <a:pt x="1681218" y="0"/>
                </a:moveTo>
                <a:lnTo>
                  <a:pt x="5578824" y="0"/>
                </a:lnTo>
                <a:lnTo>
                  <a:pt x="5578824" y="5760161"/>
                </a:lnTo>
                <a:lnTo>
                  <a:pt x="5441231" y="5804042"/>
                </a:lnTo>
                <a:cubicBezTo>
                  <a:pt x="5079089" y="5907589"/>
                  <a:pt x="4674877" y="5944442"/>
                  <a:pt x="4253224" y="5980388"/>
                </a:cubicBezTo>
                <a:cubicBezTo>
                  <a:pt x="2813852" y="6102970"/>
                  <a:pt x="1551586" y="6071494"/>
                  <a:pt x="837278" y="4877588"/>
                </a:cubicBezTo>
                <a:cubicBezTo>
                  <a:pt x="529862" y="4363935"/>
                  <a:pt x="255162" y="3847185"/>
                  <a:pt x="109626" y="3329255"/>
                </a:cubicBezTo>
                <a:cubicBezTo>
                  <a:pt x="-35907" y="2811325"/>
                  <a:pt x="-52277" y="2292214"/>
                  <a:pt x="156962" y="1773839"/>
                </a:cubicBezTo>
                <a:cubicBezTo>
                  <a:pt x="296494" y="1428108"/>
                  <a:pt x="536161" y="1082881"/>
                  <a:pt x="904890" y="738354"/>
                </a:cubicBezTo>
                <a:cubicBezTo>
                  <a:pt x="1036690" y="615181"/>
                  <a:pt x="1169968" y="488910"/>
                  <a:pt x="1304592" y="360545"/>
                </a:cubicBezTo>
                <a:close/>
              </a:path>
            </a:pathLst>
          </a:custGeom>
        </p:spPr>
      </p:pic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3362A0EA-3E81-4464-94B8-70BE5870E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87883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BAEBD5-DCB5-CA28-A50F-566DD9EF0E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1209" y="1956565"/>
            <a:ext cx="6099319" cy="4131543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Source funding </a:t>
            </a:r>
          </a:p>
          <a:p>
            <a:pPr indent="-2286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Accessibility campaigns coming up, press, influencers and paid social</a:t>
            </a:r>
          </a:p>
          <a:p>
            <a:pPr indent="-2286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New website planned for this 2025</a:t>
            </a:r>
          </a:p>
          <a:p>
            <a:pPr indent="-228600">
              <a:lnSpc>
                <a:spcPct val="114999"/>
              </a:lnSpc>
              <a:buChar char="•"/>
            </a:pPr>
            <a:r>
              <a:rPr lang="en-US" sz="2900" dirty="0">
                <a:solidFill>
                  <a:schemeClr val="tx1"/>
                </a:solidFill>
                <a:latin typeface="+mj-lt"/>
              </a:rPr>
              <a:t>Company Collaboration </a:t>
            </a:r>
          </a:p>
          <a:p>
            <a:pPr>
              <a:lnSpc>
                <a:spcPct val="114999"/>
              </a:lnSpc>
            </a:pPr>
            <a:endParaRPr lang="en-US" sz="3100" dirty="0">
              <a:solidFill>
                <a:srgbClr val="FFFFFF">
                  <a:alpha val="70000"/>
                </a:srgbClr>
              </a:solidFill>
              <a:latin typeface="Sitka Subheading"/>
            </a:endParaRPr>
          </a:p>
          <a:p>
            <a:pPr indent="-22860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FF">
                  <a:alpha val="70000"/>
                </a:srgbClr>
              </a:solidFill>
            </a:endParaRPr>
          </a:p>
          <a:p>
            <a:pPr indent="-22860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FF">
                  <a:alpha val="70000"/>
                </a:srgbClr>
              </a:solidFill>
            </a:endParaRPr>
          </a:p>
          <a:p>
            <a:pPr indent="-22860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FF">
                  <a:alpha val="70000"/>
                </a:srgb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C2AC7A-EE7F-3815-0B5A-8D4B40EB7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492" y="209932"/>
            <a:ext cx="5570837" cy="15445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Future Priorities  </a:t>
            </a:r>
          </a:p>
        </p:txBody>
      </p:sp>
    </p:spTree>
    <p:extLst>
      <p:ext uri="{BB962C8B-B14F-4D97-AF65-F5344CB8AC3E}">
        <p14:creationId xmlns:p14="http://schemas.microsoft.com/office/powerpoint/2010/main" val="2284948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68" name="Rectangle 67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66FC6F62-FEC6-45C4-B697-39FDA62A9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0653162" y="-776838"/>
            <a:ext cx="762001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pic>
        <p:nvPicPr>
          <p:cNvPr id="5" name="Picture 5" descr="A group of people outside with tents and tents&#10;&#10;Description automatically generated">
            <a:extLst>
              <a:ext uri="{FF2B5EF4-FFF2-40B4-BE49-F238E27FC236}">
                <a16:creationId xmlns:a16="http://schemas.microsoft.com/office/drawing/2014/main" id="{357E74B3-0B3C-579D-DED7-3114FE4CD01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762000" y="762001"/>
            <a:ext cx="4572000" cy="5334000"/>
          </a:xfrm>
          <a:prstGeom prst="rect">
            <a:avLst/>
          </a:prstGeom>
        </p:spPr>
      </p:pic>
      <p:grpSp>
        <p:nvGrpSpPr>
          <p:cNvPr id="72" name="Group 71">
            <a:extLst>
              <a:ext uri="{FF2B5EF4-FFF2-40B4-BE49-F238E27FC236}">
                <a16:creationId xmlns:a16="http://schemas.microsoft.com/office/drawing/2014/main" id="{F8D7210F-BCFD-46C1-9A2C-3717368B1A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" y="5829359"/>
            <a:ext cx="4333875" cy="1028642"/>
            <a:chOff x="7153921" y="5829359"/>
            <a:chExt cx="5038079" cy="1028642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C96BB9F-FD85-4689-A888-9A5AA0A14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63906" y="5913098"/>
              <a:ext cx="4228094" cy="944903"/>
            </a:xfrm>
            <a:custGeom>
              <a:avLst/>
              <a:gdLst>
                <a:gd name="connsiteX0" fmla="*/ 1673074 w 4228094"/>
                <a:gd name="connsiteY0" fmla="*/ 230 h 1137038"/>
                <a:gd name="connsiteX1" fmla="*/ 3676781 w 4228094"/>
                <a:gd name="connsiteY1" fmla="*/ 298555 h 1137038"/>
                <a:gd name="connsiteX2" fmla="*/ 4025527 w 4228094"/>
                <a:gd name="connsiteY2" fmla="*/ 425010 h 1137038"/>
                <a:gd name="connsiteX3" fmla="*/ 4228094 w 4228094"/>
                <a:gd name="connsiteY3" fmla="*/ 494088 h 1137038"/>
                <a:gd name="connsiteX4" fmla="*/ 4228094 w 4228094"/>
                <a:gd name="connsiteY4" fmla="*/ 1137038 h 1137038"/>
                <a:gd name="connsiteX5" fmla="*/ 0 w 4228094"/>
                <a:gd name="connsiteY5" fmla="*/ 1137038 h 1137038"/>
                <a:gd name="connsiteX6" fmla="*/ 18109 w 4228094"/>
                <a:gd name="connsiteY6" fmla="*/ 1068877 h 1137038"/>
                <a:gd name="connsiteX7" fmla="*/ 362264 w 4228094"/>
                <a:gd name="connsiteY7" fmla="*/ 366637 h 1137038"/>
                <a:gd name="connsiteX8" fmla="*/ 1386499 w 4228094"/>
                <a:gd name="connsiteY8" fmla="*/ 1522 h 1137038"/>
                <a:gd name="connsiteX9" fmla="*/ 1673074 w 4228094"/>
                <a:gd name="connsiteY9" fmla="*/ 230 h 1137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28094" h="1137038">
                  <a:moveTo>
                    <a:pt x="1673074" y="230"/>
                  </a:moveTo>
                  <a:cubicBezTo>
                    <a:pt x="2346512" y="4287"/>
                    <a:pt x="3048424" y="63583"/>
                    <a:pt x="3676781" y="298555"/>
                  </a:cubicBezTo>
                  <a:cubicBezTo>
                    <a:pt x="3793275" y="342114"/>
                    <a:pt x="3909477" y="384216"/>
                    <a:pt x="4025527" y="425010"/>
                  </a:cubicBezTo>
                  <a:lnTo>
                    <a:pt x="4228094" y="494088"/>
                  </a:lnTo>
                  <a:lnTo>
                    <a:pt x="4228094" y="1137038"/>
                  </a:lnTo>
                  <a:lnTo>
                    <a:pt x="0" y="1137038"/>
                  </a:lnTo>
                  <a:lnTo>
                    <a:pt x="18109" y="1068877"/>
                  </a:lnTo>
                  <a:cubicBezTo>
                    <a:pt x="95047" y="799139"/>
                    <a:pt x="194962" y="542008"/>
                    <a:pt x="362264" y="366637"/>
                  </a:cubicBezTo>
                  <a:cubicBezTo>
                    <a:pt x="622229" y="94062"/>
                    <a:pt x="1015836" y="6565"/>
                    <a:pt x="1386499" y="1522"/>
                  </a:cubicBezTo>
                  <a:cubicBezTo>
                    <a:pt x="1481245" y="198"/>
                    <a:pt x="1576869" y="-349"/>
                    <a:pt x="1673074" y="2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500">
                <a:solidFill>
                  <a:schemeClr val="bg1"/>
                </a:solidFill>
                <a:latin typeface="Avenir Next LT Pro" panose="020B0504020202020204" pitchFamily="34" charset="0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8545FC7-27EF-4BF9-A88F-35F089DF69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153921" y="5829359"/>
              <a:ext cx="5038078" cy="1028642"/>
            </a:xfrm>
            <a:custGeom>
              <a:avLst/>
              <a:gdLst>
                <a:gd name="connsiteX0" fmla="*/ 1576991 w 5038078"/>
                <a:gd name="connsiteY0" fmla="*/ 210 h 1238015"/>
                <a:gd name="connsiteX1" fmla="*/ 3403320 w 5038078"/>
                <a:gd name="connsiteY1" fmla="*/ 272125 h 1238015"/>
                <a:gd name="connsiteX2" fmla="*/ 4672870 w 5038078"/>
                <a:gd name="connsiteY2" fmla="*/ 693604 h 1238015"/>
                <a:gd name="connsiteX3" fmla="*/ 5038078 w 5038078"/>
                <a:gd name="connsiteY3" fmla="*/ 795929 h 1238015"/>
                <a:gd name="connsiteX4" fmla="*/ 5038078 w 5038078"/>
                <a:gd name="connsiteY4" fmla="*/ 1238015 h 1238015"/>
                <a:gd name="connsiteX5" fmla="*/ 0 w 5038078"/>
                <a:gd name="connsiteY5" fmla="*/ 1238015 h 1238015"/>
                <a:gd name="connsiteX6" fmla="*/ 19230 w 5038078"/>
                <a:gd name="connsiteY6" fmla="*/ 1159819 h 1238015"/>
                <a:gd name="connsiteX7" fmla="*/ 382219 w 5038078"/>
                <a:gd name="connsiteY7" fmla="*/ 334180 h 1238015"/>
                <a:gd name="connsiteX8" fmla="*/ 1315784 w 5038078"/>
                <a:gd name="connsiteY8" fmla="*/ 1388 h 1238015"/>
                <a:gd name="connsiteX9" fmla="*/ 1576991 w 5038078"/>
                <a:gd name="connsiteY9" fmla="*/ 210 h 1238015"/>
                <a:gd name="connsiteX0" fmla="*/ 0 w 5129518"/>
                <a:gd name="connsiteY0" fmla="*/ 1237805 h 1329245"/>
                <a:gd name="connsiteX1" fmla="*/ 19230 w 5129518"/>
                <a:gd name="connsiteY1" fmla="*/ 1159609 h 1329245"/>
                <a:gd name="connsiteX2" fmla="*/ 382219 w 5129518"/>
                <a:gd name="connsiteY2" fmla="*/ 333970 h 1329245"/>
                <a:gd name="connsiteX3" fmla="*/ 1315784 w 5129518"/>
                <a:gd name="connsiteY3" fmla="*/ 1178 h 1329245"/>
                <a:gd name="connsiteX4" fmla="*/ 1576991 w 5129518"/>
                <a:gd name="connsiteY4" fmla="*/ 0 h 1329245"/>
                <a:gd name="connsiteX5" fmla="*/ 3403320 w 5129518"/>
                <a:gd name="connsiteY5" fmla="*/ 271915 h 1329245"/>
                <a:gd name="connsiteX6" fmla="*/ 4672870 w 5129518"/>
                <a:gd name="connsiteY6" fmla="*/ 693394 h 1329245"/>
                <a:gd name="connsiteX7" fmla="*/ 5038078 w 5129518"/>
                <a:gd name="connsiteY7" fmla="*/ 795719 h 1329245"/>
                <a:gd name="connsiteX8" fmla="*/ 5129518 w 5129518"/>
                <a:gd name="connsiteY8" fmla="*/ 1329245 h 1329245"/>
                <a:gd name="connsiteX0" fmla="*/ 0 w 5129518"/>
                <a:gd name="connsiteY0" fmla="*/ 1237805 h 1329245"/>
                <a:gd name="connsiteX1" fmla="*/ 19230 w 5129518"/>
                <a:gd name="connsiteY1" fmla="*/ 1159609 h 1329245"/>
                <a:gd name="connsiteX2" fmla="*/ 382219 w 5129518"/>
                <a:gd name="connsiteY2" fmla="*/ 333970 h 1329245"/>
                <a:gd name="connsiteX3" fmla="*/ 1315784 w 5129518"/>
                <a:gd name="connsiteY3" fmla="*/ 1178 h 1329245"/>
                <a:gd name="connsiteX4" fmla="*/ 1576991 w 5129518"/>
                <a:gd name="connsiteY4" fmla="*/ 0 h 1329245"/>
                <a:gd name="connsiteX5" fmla="*/ 3403320 w 5129518"/>
                <a:gd name="connsiteY5" fmla="*/ 271915 h 1329245"/>
                <a:gd name="connsiteX6" fmla="*/ 4672870 w 5129518"/>
                <a:gd name="connsiteY6" fmla="*/ 693394 h 1329245"/>
                <a:gd name="connsiteX7" fmla="*/ 5038078 w 5129518"/>
                <a:gd name="connsiteY7" fmla="*/ 795719 h 1329245"/>
                <a:gd name="connsiteX8" fmla="*/ 5129518 w 5129518"/>
                <a:gd name="connsiteY8" fmla="*/ 1329245 h 1329245"/>
                <a:gd name="connsiteX0" fmla="*/ 0 w 5049689"/>
                <a:gd name="connsiteY0" fmla="*/ 1237805 h 1423588"/>
                <a:gd name="connsiteX1" fmla="*/ 19230 w 5049689"/>
                <a:gd name="connsiteY1" fmla="*/ 1159609 h 1423588"/>
                <a:gd name="connsiteX2" fmla="*/ 382219 w 5049689"/>
                <a:gd name="connsiteY2" fmla="*/ 333970 h 1423588"/>
                <a:gd name="connsiteX3" fmla="*/ 1315784 w 5049689"/>
                <a:gd name="connsiteY3" fmla="*/ 1178 h 1423588"/>
                <a:gd name="connsiteX4" fmla="*/ 1576991 w 5049689"/>
                <a:gd name="connsiteY4" fmla="*/ 0 h 1423588"/>
                <a:gd name="connsiteX5" fmla="*/ 3403320 w 5049689"/>
                <a:gd name="connsiteY5" fmla="*/ 271915 h 1423588"/>
                <a:gd name="connsiteX6" fmla="*/ 4672870 w 5049689"/>
                <a:gd name="connsiteY6" fmla="*/ 693394 h 1423588"/>
                <a:gd name="connsiteX7" fmla="*/ 5038078 w 5049689"/>
                <a:gd name="connsiteY7" fmla="*/ 795719 h 1423588"/>
                <a:gd name="connsiteX8" fmla="*/ 5049689 w 5049689"/>
                <a:gd name="connsiteY8" fmla="*/ 1423588 h 1423588"/>
                <a:gd name="connsiteX0" fmla="*/ 0 w 5038078"/>
                <a:gd name="connsiteY0" fmla="*/ 1237805 h 1237805"/>
                <a:gd name="connsiteX1" fmla="*/ 19230 w 5038078"/>
                <a:gd name="connsiteY1" fmla="*/ 1159609 h 1237805"/>
                <a:gd name="connsiteX2" fmla="*/ 382219 w 5038078"/>
                <a:gd name="connsiteY2" fmla="*/ 333970 h 1237805"/>
                <a:gd name="connsiteX3" fmla="*/ 1315784 w 5038078"/>
                <a:gd name="connsiteY3" fmla="*/ 1178 h 1237805"/>
                <a:gd name="connsiteX4" fmla="*/ 1576991 w 5038078"/>
                <a:gd name="connsiteY4" fmla="*/ 0 h 1237805"/>
                <a:gd name="connsiteX5" fmla="*/ 3403320 w 5038078"/>
                <a:gd name="connsiteY5" fmla="*/ 271915 h 1237805"/>
                <a:gd name="connsiteX6" fmla="*/ 4672870 w 5038078"/>
                <a:gd name="connsiteY6" fmla="*/ 693394 h 1237805"/>
                <a:gd name="connsiteX7" fmla="*/ 5038078 w 5038078"/>
                <a:gd name="connsiteY7" fmla="*/ 795719 h 1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38078" h="1237805">
                  <a:moveTo>
                    <a:pt x="0" y="1237805"/>
                  </a:moveTo>
                  <a:lnTo>
                    <a:pt x="19230" y="1159609"/>
                  </a:lnTo>
                  <a:cubicBezTo>
                    <a:pt x="96961" y="850027"/>
                    <a:pt x="191605" y="533778"/>
                    <a:pt x="382219" y="333970"/>
                  </a:cubicBezTo>
                  <a:cubicBezTo>
                    <a:pt x="619171" y="85526"/>
                    <a:pt x="977934" y="5774"/>
                    <a:pt x="1315784" y="1178"/>
                  </a:cubicBezTo>
                  <a:lnTo>
                    <a:pt x="1576991" y="0"/>
                  </a:lnTo>
                  <a:cubicBezTo>
                    <a:pt x="2190813" y="3698"/>
                    <a:pt x="2830589" y="57744"/>
                    <a:pt x="3403320" y="271915"/>
                  </a:cubicBezTo>
                  <a:cubicBezTo>
                    <a:pt x="3828046" y="430728"/>
                    <a:pt x="4248519" y="568281"/>
                    <a:pt x="4672870" y="693394"/>
                  </a:cubicBezTo>
                  <a:lnTo>
                    <a:pt x="5038078" y="795719"/>
                  </a:lnTo>
                </a:path>
              </a:pathLst>
            </a:custGeom>
            <a:noFill/>
            <a:ln w="190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venir Next LT Pro Light"/>
              </a:endParaRPr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BAEBD5-DCB5-CA28-A50F-566DD9EF0E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0" y="2286000"/>
            <a:ext cx="5334000" cy="3810001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900" dirty="0">
                <a:latin typeface="+mj-lt"/>
              </a:rPr>
              <a:t>Small </a:t>
            </a:r>
            <a:r>
              <a:rPr lang="en-US" sz="2900" dirty="0" err="1">
                <a:latin typeface="+mj-lt"/>
              </a:rPr>
              <a:t>Organisation</a:t>
            </a:r>
            <a:endParaRPr lang="en-US" sz="2900" dirty="0">
              <a:latin typeface="+mj-lt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900" dirty="0">
                <a:latin typeface="+mj-lt"/>
              </a:rPr>
              <a:t>Economic Factors 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900" dirty="0">
                <a:latin typeface="+mj-lt"/>
              </a:rPr>
              <a:t>Public Transport 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900" dirty="0">
                <a:latin typeface="+mj-lt"/>
              </a:rPr>
              <a:t>Commitments  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900" dirty="0">
                <a:latin typeface="+mj-lt"/>
              </a:rPr>
              <a:t>Budget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C2AC7A-EE7F-3815-0B5A-8D4B40EB7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762000"/>
            <a:ext cx="5334000" cy="1524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Challenges  </a:t>
            </a:r>
          </a:p>
        </p:txBody>
      </p:sp>
    </p:spTree>
    <p:extLst>
      <p:ext uri="{BB962C8B-B14F-4D97-AF65-F5344CB8AC3E}">
        <p14:creationId xmlns:p14="http://schemas.microsoft.com/office/powerpoint/2010/main" val="1853192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30A4CDCB-BDF9-A8EC-25C8-868C89D13E6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10"/>
            <a:ext cx="5578823" cy="6028246"/>
          </a:xfrm>
          <a:custGeom>
            <a:avLst/>
            <a:gdLst/>
            <a:ahLst/>
            <a:cxnLst/>
            <a:rect l="l" t="t" r="r" b="b"/>
            <a:pathLst>
              <a:path w="5578823" h="6028256">
                <a:moveTo>
                  <a:pt x="0" y="0"/>
                </a:moveTo>
                <a:lnTo>
                  <a:pt x="3897606" y="0"/>
                </a:lnTo>
                <a:lnTo>
                  <a:pt x="4274232" y="360545"/>
                </a:lnTo>
                <a:cubicBezTo>
                  <a:pt x="4408856" y="488910"/>
                  <a:pt x="4542134" y="615181"/>
                  <a:pt x="4673934" y="738354"/>
                </a:cubicBezTo>
                <a:cubicBezTo>
                  <a:pt x="5042663" y="1082881"/>
                  <a:pt x="5282330" y="1428108"/>
                  <a:pt x="5421862" y="1773839"/>
                </a:cubicBezTo>
                <a:cubicBezTo>
                  <a:pt x="5631101" y="2292214"/>
                  <a:pt x="5614731" y="2811325"/>
                  <a:pt x="5469198" y="3329255"/>
                </a:cubicBezTo>
                <a:cubicBezTo>
                  <a:pt x="5323662" y="3847185"/>
                  <a:pt x="5048962" y="4363935"/>
                  <a:pt x="4741546" y="4877588"/>
                </a:cubicBezTo>
                <a:cubicBezTo>
                  <a:pt x="4027238" y="6071494"/>
                  <a:pt x="2764972" y="6102970"/>
                  <a:pt x="1325600" y="5980388"/>
                </a:cubicBezTo>
                <a:cubicBezTo>
                  <a:pt x="903947" y="5944442"/>
                  <a:pt x="499735" y="5907589"/>
                  <a:pt x="137593" y="5804042"/>
                </a:cubicBezTo>
                <a:lnTo>
                  <a:pt x="0" y="5760161"/>
                </a:lnTo>
                <a:close/>
              </a:path>
            </a:pathLst>
          </a:cu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633B38B-B87A-4288-A20F-0223A6C27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76349A-F62C-81B3-7EC8-776EBF8513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47003" y="2472840"/>
            <a:ext cx="6487884" cy="438727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900" dirty="0">
                <a:solidFill>
                  <a:schemeClr val="tx1"/>
                </a:solidFill>
                <a:latin typeface="+mj-lt"/>
              </a:rPr>
              <a:t>Contact us:</a:t>
            </a:r>
          </a:p>
          <a:p>
            <a:r>
              <a:rPr lang="en-US" sz="2900" dirty="0">
                <a:solidFill>
                  <a:schemeClr val="tx1"/>
                </a:solidFill>
                <a:latin typeface="+mj-lt"/>
              </a:rPr>
              <a:t>Paul Williamson</a:t>
            </a:r>
          </a:p>
          <a:p>
            <a:r>
              <a:rPr lang="en-US" sz="2900" dirty="0" err="1">
                <a:solidFill>
                  <a:schemeClr val="tx1"/>
                </a:solidFill>
                <a:latin typeface="+mj-lt"/>
              </a:rPr>
              <a:t>Paul.Williamson@visitdeanwye.co.uk</a:t>
            </a:r>
            <a:endParaRPr lang="en-US" sz="29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8BB364-2052-4ECB-6BBF-1E656ACF2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7003" y="798378"/>
            <a:ext cx="5334000" cy="1524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4127148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89174" y="1622324"/>
            <a:ext cx="4645742" cy="3334794"/>
          </a:xfrm>
        </p:spPr>
        <p:txBody>
          <a:bodyPr>
            <a:normAutofit fontScale="90000"/>
          </a:bodyPr>
          <a:lstStyle/>
          <a:p>
            <a:pPr marL="342900" algn="l">
              <a:spcAft>
                <a:spcPts val="600"/>
              </a:spcAft>
            </a:pPr>
            <a:r>
              <a:rPr lang="en-US" sz="3200" b="1" dirty="0">
                <a:ea typeface="+mj-ea"/>
                <a:cs typeface="+mj-cs"/>
              </a:rPr>
              <a:t>This Session</a:t>
            </a:r>
            <a:br>
              <a:rPr lang="en-US" sz="3200" dirty="0">
                <a:ea typeface="+mj-ea"/>
                <a:cs typeface="+mj-cs"/>
              </a:rPr>
            </a:br>
            <a:br>
              <a:rPr lang="en-US" sz="3200" dirty="0">
                <a:ea typeface="+mj-ea"/>
                <a:cs typeface="+mj-cs"/>
              </a:rPr>
            </a:br>
            <a:r>
              <a:rPr lang="en-US" sz="3200" dirty="0"/>
              <a:t>Our Aim</a:t>
            </a:r>
            <a:br>
              <a:rPr lang="en-US" sz="3200" dirty="0"/>
            </a:br>
            <a:r>
              <a:rPr lang="en-US" sz="3200" dirty="0"/>
              <a:t>What we do</a:t>
            </a:r>
            <a:br>
              <a:rPr lang="en-US" sz="3200" dirty="0"/>
            </a:br>
            <a:r>
              <a:rPr lang="en-US" sz="3200" dirty="0"/>
              <a:t>What’s Important</a:t>
            </a:r>
            <a:br>
              <a:rPr lang="en-US" sz="3200" dirty="0">
                <a:cs typeface="Calibri" panose="020F0502020204030204"/>
              </a:rPr>
            </a:br>
            <a:r>
              <a:rPr lang="en-US" sz="3200" dirty="0">
                <a:cs typeface="Calibri" panose="020F0502020204030204"/>
              </a:rPr>
              <a:t>Supporting FEP Goals</a:t>
            </a:r>
            <a:br>
              <a:rPr lang="en-US" sz="3200" dirty="0">
                <a:cs typeface="Calibri" panose="020F0502020204030204"/>
              </a:rPr>
            </a:br>
            <a:r>
              <a:rPr lang="en-US" sz="3200" dirty="0">
                <a:cs typeface="Calibri" panose="020F0502020204030204"/>
              </a:rPr>
              <a:t>How We’re Doing</a:t>
            </a:r>
            <a:br>
              <a:rPr lang="en-US" sz="2400" dirty="0">
                <a:cs typeface="Calibri" panose="020F0502020204030204"/>
              </a:rPr>
            </a:br>
            <a:br>
              <a:rPr lang="en-US" sz="2400" dirty="0">
                <a:cs typeface="Calibri" panose="020F0502020204030204"/>
              </a:rPr>
            </a:br>
            <a:endParaRPr lang="en-US" sz="2400" dirty="0">
              <a:cs typeface="Calibri" panose="020F050202020403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C7CC84-B511-C629-218B-C704E00BF4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50" b="13850"/>
          <a:stretch/>
        </p:blipFill>
        <p:spPr>
          <a:xfrm>
            <a:off x="2" y="10"/>
            <a:ext cx="5578823" cy="6028246"/>
          </a:xfrm>
          <a:custGeom>
            <a:avLst/>
            <a:gdLst/>
            <a:ahLst/>
            <a:cxnLst/>
            <a:rect l="l" t="t" r="r" b="b"/>
            <a:pathLst>
              <a:path w="5578823" h="6028256">
                <a:moveTo>
                  <a:pt x="0" y="0"/>
                </a:moveTo>
                <a:lnTo>
                  <a:pt x="3897606" y="0"/>
                </a:lnTo>
                <a:lnTo>
                  <a:pt x="4274232" y="360545"/>
                </a:lnTo>
                <a:cubicBezTo>
                  <a:pt x="4408856" y="488910"/>
                  <a:pt x="4542134" y="615181"/>
                  <a:pt x="4673934" y="738354"/>
                </a:cubicBezTo>
                <a:cubicBezTo>
                  <a:pt x="5042663" y="1082881"/>
                  <a:pt x="5282330" y="1428108"/>
                  <a:pt x="5421862" y="1773839"/>
                </a:cubicBezTo>
                <a:cubicBezTo>
                  <a:pt x="5631101" y="2292214"/>
                  <a:pt x="5614731" y="2811325"/>
                  <a:pt x="5469198" y="3329255"/>
                </a:cubicBezTo>
                <a:cubicBezTo>
                  <a:pt x="5323662" y="3847185"/>
                  <a:pt x="5048962" y="4363935"/>
                  <a:pt x="4741546" y="4877588"/>
                </a:cubicBezTo>
                <a:cubicBezTo>
                  <a:pt x="4027238" y="6071494"/>
                  <a:pt x="2764972" y="6102970"/>
                  <a:pt x="1325600" y="5980388"/>
                </a:cubicBezTo>
                <a:cubicBezTo>
                  <a:pt x="903947" y="5944442"/>
                  <a:pt x="499735" y="5907589"/>
                  <a:pt x="137593" y="5804042"/>
                </a:cubicBezTo>
                <a:lnTo>
                  <a:pt x="0" y="5760161"/>
                </a:lnTo>
                <a:close/>
              </a:path>
            </a:pathLst>
          </a:cu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47A9921-6509-49C2-BEBF-924F280660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2575239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Freeform: Shape 390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393" name="Freeform: Shape 392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395" name="Freeform: Shape 394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397" name="Rectangle 396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373" name="Picture Placeholder 372">
            <a:extLst>
              <a:ext uri="{FF2B5EF4-FFF2-40B4-BE49-F238E27FC236}">
                <a16:creationId xmlns:a16="http://schemas.microsoft.com/office/drawing/2014/main" id="{4EAC1C92-37FE-8F95-A469-C7F44880D88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9" r="12459" b="5725"/>
          <a:stretch/>
        </p:blipFill>
        <p:spPr>
          <a:xfrm>
            <a:off x="4999564" y="900113"/>
            <a:ext cx="7192436" cy="5957884"/>
          </a:xfrm>
          <a:custGeom>
            <a:avLst/>
            <a:gdLst/>
            <a:ahLst/>
            <a:cxnLst/>
            <a:rect l="l" t="t" r="r" b="b"/>
            <a:pathLst>
              <a:path w="7100454" h="6238874">
                <a:moveTo>
                  <a:pt x="5221938" y="783"/>
                </a:moveTo>
                <a:cubicBezTo>
                  <a:pt x="5784158" y="15914"/>
                  <a:pt x="6301398" y="253541"/>
                  <a:pt x="6756828" y="979302"/>
                </a:cubicBezTo>
                <a:cubicBezTo>
                  <a:pt x="6870382" y="1160214"/>
                  <a:pt x="6969391" y="1352970"/>
                  <a:pt x="7057114" y="1554417"/>
                </a:cubicBezTo>
                <a:lnTo>
                  <a:pt x="7100454" y="1659685"/>
                </a:lnTo>
                <a:lnTo>
                  <a:pt x="7100454" y="6238874"/>
                </a:lnTo>
                <a:lnTo>
                  <a:pt x="0" y="6238874"/>
                </a:lnTo>
                <a:lnTo>
                  <a:pt x="14064" y="6003370"/>
                </a:lnTo>
                <a:cubicBezTo>
                  <a:pt x="69537" y="5262783"/>
                  <a:pt x="191580" y="4496548"/>
                  <a:pt x="334789" y="3724830"/>
                </a:cubicBezTo>
                <a:cubicBezTo>
                  <a:pt x="778352" y="1333290"/>
                  <a:pt x="2184944" y="696602"/>
                  <a:pt x="3836378" y="244282"/>
                </a:cubicBezTo>
                <a:cubicBezTo>
                  <a:pt x="4320163" y="111842"/>
                  <a:pt x="4784656" y="-10986"/>
                  <a:pt x="5221938" y="783"/>
                </a:cubicBezTo>
                <a:close/>
              </a:path>
            </a:pathLst>
          </a:custGeom>
        </p:spPr>
      </p:pic>
      <p:sp>
        <p:nvSpPr>
          <p:cNvPr id="399" name="Freeform: Shape 398">
            <a:extLst>
              <a:ext uri="{FF2B5EF4-FFF2-40B4-BE49-F238E27FC236}">
                <a16:creationId xmlns:a16="http://schemas.microsoft.com/office/drawing/2014/main" id="{1A0F8916-44ED-4BA2-B4A8-BFF92E4B4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5254705" y="-79298"/>
            <a:ext cx="6064089" cy="7810500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E170850-06F2-4573-9A82-FAD2EDD4C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093" y="763102"/>
            <a:ext cx="5239407" cy="4903076"/>
          </a:xfrm>
        </p:spPr>
        <p:txBody>
          <a:bodyPr>
            <a:normAutofit/>
          </a:bodyPr>
          <a:lstStyle/>
          <a:p>
            <a:r>
              <a:rPr lang="en-GB" b="1" i="0" u="none" strike="noStrike" dirty="0">
                <a:effectLst/>
              </a:rPr>
              <a:t>Our Aim:</a:t>
            </a:r>
            <a:br>
              <a:rPr lang="en-GB" b="0" i="0" u="none" strike="noStrike" dirty="0">
                <a:effectLst/>
              </a:rPr>
            </a:br>
            <a:br>
              <a:rPr lang="en-GB" b="0" i="0" u="none" strike="noStrike" dirty="0">
                <a:effectLst/>
              </a:rPr>
            </a:br>
            <a:r>
              <a:rPr lang="en-GB" b="0" i="0" u="none" strike="noStrike" dirty="0">
                <a:effectLst/>
              </a:rPr>
              <a:t>To promote the Forest of Dean and Wye Valley as a premier destination, driving sustainable tourism that benefits local businesses and communities.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566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Freeform: Shape 390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393" name="Freeform: Shape 392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395" name="Freeform: Shape 394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397" name="Rectangle 396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771BED3-DF00-6E46-BAA0-6C19E89EF8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48" b="24348"/>
          <a:stretch/>
        </p:blipFill>
        <p:spPr>
          <a:xfrm>
            <a:off x="5264728" y="2"/>
            <a:ext cx="6927272" cy="5330949"/>
          </a:xfrm>
          <a:custGeom>
            <a:avLst/>
            <a:gdLst/>
            <a:ahLst/>
            <a:cxnLst/>
            <a:rect l="l" t="t" r="r" b="b"/>
            <a:pathLst>
              <a:path w="6927272" h="5330949">
                <a:moveTo>
                  <a:pt x="0" y="0"/>
                </a:moveTo>
                <a:lnTo>
                  <a:pt x="6927272" y="0"/>
                </a:lnTo>
                <a:lnTo>
                  <a:pt x="6927272" y="3912793"/>
                </a:lnTo>
                <a:lnTo>
                  <a:pt x="6884989" y="4002742"/>
                </a:lnTo>
                <a:cubicBezTo>
                  <a:pt x="6799406" y="4174873"/>
                  <a:pt x="6702812" y="4339578"/>
                  <a:pt x="6592028" y="4494163"/>
                </a:cubicBezTo>
                <a:cubicBezTo>
                  <a:pt x="5802121" y="5596640"/>
                  <a:pt x="4821632" y="5380883"/>
                  <a:pt x="3742808" y="5122218"/>
                </a:cubicBezTo>
                <a:cubicBezTo>
                  <a:pt x="2131653" y="4735722"/>
                  <a:pt x="759367" y="4191689"/>
                  <a:pt x="326623" y="2148182"/>
                </a:cubicBezTo>
                <a:cubicBezTo>
                  <a:pt x="186907" y="1488770"/>
                  <a:pt x="67840" y="834043"/>
                  <a:pt x="13721" y="201231"/>
                </a:cubicBezTo>
                <a:close/>
              </a:path>
            </a:pathLst>
          </a:custGeom>
        </p:spPr>
      </p:pic>
      <p:sp>
        <p:nvSpPr>
          <p:cNvPr id="399" name="Freeform: Shape 398">
            <a:extLst>
              <a:ext uri="{FF2B5EF4-FFF2-40B4-BE49-F238E27FC236}">
                <a16:creationId xmlns:a16="http://schemas.microsoft.com/office/drawing/2014/main" id="{A9896C11-F8DF-437A-B349-8AFD602DC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791199" y="-1219198"/>
            <a:ext cx="5181601" cy="7620000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9CEB65EB-676A-5450-79B1-E164130A0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728" y="2505077"/>
            <a:ext cx="4572000" cy="348138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Collaborative Marketing</a:t>
            </a:r>
            <a:br>
              <a:rPr lang="en-GB" dirty="0"/>
            </a:br>
            <a:r>
              <a:rPr lang="en-GB" dirty="0"/>
              <a:t>Campaigns</a:t>
            </a:r>
            <a:br>
              <a:rPr lang="en-GB" dirty="0"/>
            </a:br>
            <a:r>
              <a:rPr lang="en-GB" dirty="0"/>
              <a:t>Data Sharing</a:t>
            </a:r>
            <a:br>
              <a:rPr lang="en-GB" dirty="0"/>
            </a:br>
            <a:r>
              <a:rPr lang="en-GB" dirty="0"/>
              <a:t>Networking &amp; Events</a:t>
            </a:r>
            <a:br>
              <a:rPr lang="en-GB" dirty="0"/>
            </a:br>
            <a:r>
              <a:rPr lang="en-GB" dirty="0"/>
              <a:t>Skills Development</a:t>
            </a:r>
            <a:br>
              <a:rPr lang="en-US" sz="3000" dirty="0"/>
            </a:br>
            <a:br>
              <a:rPr lang="en-GB" sz="1800" dirty="0">
                <a:latin typeface="Sitka Subheading" pitchFamily="2" charset="0"/>
              </a:rPr>
            </a:br>
            <a:br>
              <a:rPr lang="en-US" sz="1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1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1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52080E-06FC-FAFC-B453-0B51CF6812D3}"/>
              </a:ext>
            </a:extLst>
          </p:cNvPr>
          <p:cNvSpPr txBox="1"/>
          <p:nvPr/>
        </p:nvSpPr>
        <p:spPr>
          <a:xfrm>
            <a:off x="650498" y="1269838"/>
            <a:ext cx="3433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+mj-lt"/>
              </a:rPr>
              <a:t>What We Do</a:t>
            </a:r>
          </a:p>
        </p:txBody>
      </p:sp>
    </p:spTree>
    <p:extLst>
      <p:ext uri="{BB962C8B-B14F-4D97-AF65-F5344CB8AC3E}">
        <p14:creationId xmlns:p14="http://schemas.microsoft.com/office/powerpoint/2010/main" val="1371769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Freeform: Shape 377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380" name="Freeform: Shape 379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382" name="Freeform: Shape 381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384" name="Rectangle 383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3" name="Picture Placeholder 372">
            <a:extLst>
              <a:ext uri="{FF2B5EF4-FFF2-40B4-BE49-F238E27FC236}">
                <a16:creationId xmlns:a16="http://schemas.microsoft.com/office/drawing/2014/main" id="{4EAC1C92-37FE-8F95-A469-C7F44880D88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5"/>
          <a:stretch/>
        </p:blipFill>
        <p:spPr>
          <a:xfrm>
            <a:off x="7929563" y="0"/>
            <a:ext cx="4245016" cy="5757863"/>
          </a:xfrm>
          <a:custGeom>
            <a:avLst/>
            <a:gdLst/>
            <a:ahLst/>
            <a:cxnLst/>
            <a:rect l="l" t="t" r="r" b="b"/>
            <a:pathLst>
              <a:path w="5578824" h="6028256">
                <a:moveTo>
                  <a:pt x="1681218" y="0"/>
                </a:moveTo>
                <a:lnTo>
                  <a:pt x="5578824" y="0"/>
                </a:lnTo>
                <a:lnTo>
                  <a:pt x="5578824" y="5760161"/>
                </a:lnTo>
                <a:lnTo>
                  <a:pt x="5441231" y="5804042"/>
                </a:lnTo>
                <a:cubicBezTo>
                  <a:pt x="5079089" y="5907589"/>
                  <a:pt x="4674877" y="5944442"/>
                  <a:pt x="4253224" y="5980388"/>
                </a:cubicBezTo>
                <a:cubicBezTo>
                  <a:pt x="2813852" y="6102970"/>
                  <a:pt x="1551586" y="6071494"/>
                  <a:pt x="837278" y="4877588"/>
                </a:cubicBezTo>
                <a:cubicBezTo>
                  <a:pt x="529862" y="4363935"/>
                  <a:pt x="255162" y="3847185"/>
                  <a:pt x="109626" y="3329255"/>
                </a:cubicBezTo>
                <a:cubicBezTo>
                  <a:pt x="-35907" y="2811325"/>
                  <a:pt x="-52277" y="2292214"/>
                  <a:pt x="156962" y="1773839"/>
                </a:cubicBezTo>
                <a:cubicBezTo>
                  <a:pt x="296494" y="1428108"/>
                  <a:pt x="536161" y="1082881"/>
                  <a:pt x="904890" y="738354"/>
                </a:cubicBezTo>
                <a:cubicBezTo>
                  <a:pt x="1036690" y="615181"/>
                  <a:pt x="1169968" y="488910"/>
                  <a:pt x="1304592" y="360545"/>
                </a:cubicBezTo>
                <a:close/>
              </a:path>
            </a:pathLst>
          </a:custGeom>
        </p:spPr>
      </p:pic>
      <p:sp>
        <p:nvSpPr>
          <p:cNvPr id="386" name="Freeform: Shape 385">
            <a:extLst>
              <a:ext uri="{FF2B5EF4-FFF2-40B4-BE49-F238E27FC236}">
                <a16:creationId xmlns:a16="http://schemas.microsoft.com/office/drawing/2014/main" id="{3362A0EA-3E81-4464-94B8-70BE5870E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87883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9CEB65EB-676A-5450-79B1-E164130A0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426" y="131983"/>
            <a:ext cx="5704116" cy="640991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What’s Important?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GB" dirty="0"/>
              <a:t>Website traffic/unique visitors</a:t>
            </a:r>
            <a:br>
              <a:rPr lang="en-GB" dirty="0"/>
            </a:br>
            <a:r>
              <a:rPr lang="en-GB" dirty="0"/>
              <a:t>Social media engagement</a:t>
            </a:r>
            <a:br>
              <a:rPr lang="en-GB" dirty="0"/>
            </a:br>
            <a:r>
              <a:rPr lang="en-GB" dirty="0"/>
              <a:t>Click-through rates to partner listings</a:t>
            </a:r>
            <a:br>
              <a:rPr lang="en-GB" dirty="0"/>
            </a:br>
            <a:r>
              <a:rPr lang="en-GB" dirty="0"/>
              <a:t>Visitor spending increases tied to your marketing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TAKING ACTION!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651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Freeform: Shape 377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380" name="Freeform: Shape 379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382" name="Freeform: Shape 381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384" name="Rectangle 383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3" name="Picture Placeholder 372">
            <a:extLst>
              <a:ext uri="{FF2B5EF4-FFF2-40B4-BE49-F238E27FC236}">
                <a16:creationId xmlns:a16="http://schemas.microsoft.com/office/drawing/2014/main" id="{4EAC1C92-37FE-8F95-A469-C7F44880D88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8" t="6635" r="16797" b="4835"/>
          <a:stretch/>
        </p:blipFill>
        <p:spPr>
          <a:xfrm>
            <a:off x="6840579" y="0"/>
            <a:ext cx="5334000" cy="5336802"/>
          </a:xfrm>
          <a:custGeom>
            <a:avLst/>
            <a:gdLst/>
            <a:ahLst/>
            <a:cxnLst/>
            <a:rect l="l" t="t" r="r" b="b"/>
            <a:pathLst>
              <a:path w="5578824" h="6028256">
                <a:moveTo>
                  <a:pt x="1681218" y="0"/>
                </a:moveTo>
                <a:lnTo>
                  <a:pt x="5578824" y="0"/>
                </a:lnTo>
                <a:lnTo>
                  <a:pt x="5578824" y="5760161"/>
                </a:lnTo>
                <a:lnTo>
                  <a:pt x="5441231" y="5804042"/>
                </a:lnTo>
                <a:cubicBezTo>
                  <a:pt x="5079089" y="5907589"/>
                  <a:pt x="4674877" y="5944442"/>
                  <a:pt x="4253224" y="5980388"/>
                </a:cubicBezTo>
                <a:cubicBezTo>
                  <a:pt x="2813852" y="6102970"/>
                  <a:pt x="1551586" y="6071494"/>
                  <a:pt x="837278" y="4877588"/>
                </a:cubicBezTo>
                <a:cubicBezTo>
                  <a:pt x="529862" y="4363935"/>
                  <a:pt x="255162" y="3847185"/>
                  <a:pt x="109626" y="3329255"/>
                </a:cubicBezTo>
                <a:cubicBezTo>
                  <a:pt x="-35907" y="2811325"/>
                  <a:pt x="-52277" y="2292214"/>
                  <a:pt x="156962" y="1773839"/>
                </a:cubicBezTo>
                <a:cubicBezTo>
                  <a:pt x="296494" y="1428108"/>
                  <a:pt x="536161" y="1082881"/>
                  <a:pt x="904890" y="738354"/>
                </a:cubicBezTo>
                <a:cubicBezTo>
                  <a:pt x="1036690" y="615181"/>
                  <a:pt x="1169968" y="488910"/>
                  <a:pt x="1304592" y="360545"/>
                </a:cubicBezTo>
                <a:close/>
              </a:path>
            </a:pathLst>
          </a:custGeom>
        </p:spPr>
      </p:pic>
      <p:sp>
        <p:nvSpPr>
          <p:cNvPr id="386" name="Freeform: Shape 385">
            <a:extLst>
              <a:ext uri="{FF2B5EF4-FFF2-40B4-BE49-F238E27FC236}">
                <a16:creationId xmlns:a16="http://schemas.microsoft.com/office/drawing/2014/main" id="{3362A0EA-3E81-4464-94B8-70BE5870E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87883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9CEB65EB-676A-5450-79B1-E164130A0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188" y="688126"/>
            <a:ext cx="5334000" cy="60127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Supporting FEP Goals?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GB" dirty="0"/>
              <a:t>Economic Growth</a:t>
            </a:r>
            <a:br>
              <a:rPr lang="en-GB" dirty="0"/>
            </a:br>
            <a:r>
              <a:rPr lang="en-GB" dirty="0"/>
              <a:t>Community Vibrancy</a:t>
            </a:r>
            <a:br>
              <a:rPr lang="en-GB" dirty="0"/>
            </a:br>
            <a:r>
              <a:rPr lang="en-GB" dirty="0"/>
              <a:t>Collaborative Working</a:t>
            </a:r>
            <a:br>
              <a:rPr lang="en-GB" dirty="0"/>
            </a:br>
            <a:r>
              <a:rPr lang="en-GB" dirty="0"/>
              <a:t>Digital Connectivity</a:t>
            </a:r>
            <a:br>
              <a:rPr lang="en-GB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35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Picture Placeholder 372">
            <a:extLst>
              <a:ext uri="{FF2B5EF4-FFF2-40B4-BE49-F238E27FC236}">
                <a16:creationId xmlns:a16="http://schemas.microsoft.com/office/drawing/2014/main" id="{4EAC1C92-37FE-8F95-A469-C7F44880D88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2" t="9081" r="22025" b="3537"/>
          <a:stretch/>
        </p:blipFill>
        <p:spPr>
          <a:xfrm>
            <a:off x="8058150" y="18775"/>
            <a:ext cx="4133848" cy="5267600"/>
          </a:xfrm>
          <a:custGeom>
            <a:avLst/>
            <a:gdLst/>
            <a:ahLst/>
            <a:cxnLst/>
            <a:rect l="l" t="t" r="r" b="b"/>
            <a:pathLst>
              <a:path w="5578824" h="6028256">
                <a:moveTo>
                  <a:pt x="1681218" y="0"/>
                </a:moveTo>
                <a:lnTo>
                  <a:pt x="5578824" y="0"/>
                </a:lnTo>
                <a:lnTo>
                  <a:pt x="5578824" y="5760161"/>
                </a:lnTo>
                <a:lnTo>
                  <a:pt x="5441231" y="5804042"/>
                </a:lnTo>
                <a:cubicBezTo>
                  <a:pt x="5079089" y="5907589"/>
                  <a:pt x="4674877" y="5944442"/>
                  <a:pt x="4253224" y="5980388"/>
                </a:cubicBezTo>
                <a:cubicBezTo>
                  <a:pt x="2813852" y="6102970"/>
                  <a:pt x="1551586" y="6071494"/>
                  <a:pt x="837278" y="4877588"/>
                </a:cubicBezTo>
                <a:cubicBezTo>
                  <a:pt x="529862" y="4363935"/>
                  <a:pt x="255162" y="3847185"/>
                  <a:pt x="109626" y="3329255"/>
                </a:cubicBezTo>
                <a:cubicBezTo>
                  <a:pt x="-35907" y="2811325"/>
                  <a:pt x="-52277" y="2292214"/>
                  <a:pt x="156962" y="1773839"/>
                </a:cubicBezTo>
                <a:cubicBezTo>
                  <a:pt x="296494" y="1428108"/>
                  <a:pt x="536161" y="1082881"/>
                  <a:pt x="904890" y="738354"/>
                </a:cubicBezTo>
                <a:cubicBezTo>
                  <a:pt x="1036690" y="615181"/>
                  <a:pt x="1169968" y="488910"/>
                  <a:pt x="1304592" y="360545"/>
                </a:cubicBezTo>
                <a:close/>
              </a:path>
            </a:pathLst>
          </a:custGeom>
        </p:spPr>
      </p:pic>
      <p:sp>
        <p:nvSpPr>
          <p:cNvPr id="39" name="Title 1">
            <a:extLst>
              <a:ext uri="{FF2B5EF4-FFF2-40B4-BE49-F238E27FC236}">
                <a16:creationId xmlns:a16="http://schemas.microsoft.com/office/drawing/2014/main" id="{9CEB65EB-676A-5450-79B1-E164130A0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188" y="688126"/>
            <a:ext cx="6071100" cy="601271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b="1" dirty="0"/>
              <a:t>Partner Opportunities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Campaigns</a:t>
            </a:r>
            <a:br>
              <a:rPr lang="en-US" dirty="0"/>
            </a:br>
            <a:r>
              <a:rPr lang="en-GB" dirty="0"/>
              <a:t>Collaboration &amp; Joint Marketing</a:t>
            </a:r>
            <a:br>
              <a:rPr lang="en-GB" dirty="0"/>
            </a:br>
            <a:r>
              <a:rPr lang="en-GB" dirty="0"/>
              <a:t>Influencers &amp; UGC</a:t>
            </a:r>
            <a:br>
              <a:rPr lang="en-GB" dirty="0"/>
            </a:br>
            <a:r>
              <a:rPr lang="en-GB" dirty="0"/>
              <a:t>Community Vibrancy</a:t>
            </a:r>
            <a:br>
              <a:rPr lang="en-GB" dirty="0"/>
            </a:br>
            <a:r>
              <a:rPr lang="en-GB" dirty="0"/>
              <a:t>Digital Connectivity</a:t>
            </a:r>
            <a:br>
              <a:rPr lang="en-GB" b="1" dirty="0"/>
            </a:br>
            <a:br>
              <a:rPr lang="en-GB" b="1" dirty="0"/>
            </a:br>
            <a:br>
              <a:rPr lang="en-GB" b="1" dirty="0"/>
            </a:br>
            <a:r>
              <a:rPr lang="en-GB" b="1" dirty="0"/>
              <a:t>“If you want to go fast, go alone; if you want to go far, go together”</a:t>
            </a:r>
            <a:br>
              <a:rPr lang="en-GB" b="1" dirty="0"/>
            </a:br>
            <a:br>
              <a:rPr lang="en-GB" sz="1800" dirty="0">
                <a:latin typeface="Sitka Subheading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994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6" name="Freeform: Shape 1665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668" name="Freeform: Shape 1667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670" name="Freeform: Shape 1669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1672" name="Rectangle 1671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48" name="Picture 1647" descr="Hands forming circle">
            <a:extLst>
              <a:ext uri="{FF2B5EF4-FFF2-40B4-BE49-F238E27FC236}">
                <a16:creationId xmlns:a16="http://schemas.microsoft.com/office/drawing/2014/main" id="{D252DB79-93BC-0C19-021A-81BC6EE480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13174" y="10"/>
            <a:ext cx="5578824" cy="6028246"/>
          </a:xfrm>
          <a:custGeom>
            <a:avLst/>
            <a:gdLst/>
            <a:ahLst/>
            <a:cxnLst/>
            <a:rect l="l" t="t" r="r" b="b"/>
            <a:pathLst>
              <a:path w="5578824" h="6028256">
                <a:moveTo>
                  <a:pt x="1681218" y="0"/>
                </a:moveTo>
                <a:lnTo>
                  <a:pt x="5578824" y="0"/>
                </a:lnTo>
                <a:lnTo>
                  <a:pt x="5578824" y="5760161"/>
                </a:lnTo>
                <a:lnTo>
                  <a:pt x="5441231" y="5804042"/>
                </a:lnTo>
                <a:cubicBezTo>
                  <a:pt x="5079089" y="5907589"/>
                  <a:pt x="4674877" y="5944442"/>
                  <a:pt x="4253224" y="5980388"/>
                </a:cubicBezTo>
                <a:cubicBezTo>
                  <a:pt x="2813852" y="6102970"/>
                  <a:pt x="1551586" y="6071494"/>
                  <a:pt x="837278" y="4877588"/>
                </a:cubicBezTo>
                <a:cubicBezTo>
                  <a:pt x="529862" y="4363935"/>
                  <a:pt x="255162" y="3847185"/>
                  <a:pt x="109626" y="3329255"/>
                </a:cubicBezTo>
                <a:cubicBezTo>
                  <a:pt x="-35907" y="2811325"/>
                  <a:pt x="-52277" y="2292214"/>
                  <a:pt x="156962" y="1773839"/>
                </a:cubicBezTo>
                <a:cubicBezTo>
                  <a:pt x="296494" y="1428108"/>
                  <a:pt x="536161" y="1082881"/>
                  <a:pt x="904890" y="738354"/>
                </a:cubicBezTo>
                <a:cubicBezTo>
                  <a:pt x="1036690" y="615181"/>
                  <a:pt x="1169968" y="488910"/>
                  <a:pt x="1304592" y="360545"/>
                </a:cubicBezTo>
                <a:close/>
              </a:path>
            </a:pathLst>
          </a:custGeom>
        </p:spPr>
      </p:pic>
      <p:sp>
        <p:nvSpPr>
          <p:cNvPr id="1674" name="Freeform: Shape 1673">
            <a:extLst>
              <a:ext uri="{FF2B5EF4-FFF2-40B4-BE49-F238E27FC236}">
                <a16:creationId xmlns:a16="http://schemas.microsoft.com/office/drawing/2014/main" id="{3362A0EA-3E81-4464-94B8-70BE5870E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87883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9CEB65EB-676A-5450-79B1-E164130A0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5334000" cy="1524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How we contribute to the Community </a:t>
            </a:r>
          </a:p>
        </p:txBody>
      </p:sp>
      <p:graphicFrame>
        <p:nvGraphicFramePr>
          <p:cNvPr id="25" name="Subtitle 2">
            <a:extLst>
              <a:ext uri="{FF2B5EF4-FFF2-40B4-BE49-F238E27FC236}">
                <a16:creationId xmlns:a16="http://schemas.microsoft.com/office/drawing/2014/main" id="{ED757B75-3F06-1B8B-E231-B30064B84E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5316569"/>
              </p:ext>
            </p:extLst>
          </p:nvPr>
        </p:nvGraphicFramePr>
        <p:xfrm>
          <a:off x="762000" y="2310580"/>
          <a:ext cx="5604387" cy="3945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30679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Freeform: Shape 71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70" name="Freeform: Shape 73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71" name="Freeform: Shape 75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7">
            <a:extLst>
              <a:ext uri="{FF2B5EF4-FFF2-40B4-BE49-F238E27FC236}">
                <a16:creationId xmlns:a16="http://schemas.microsoft.com/office/drawing/2014/main" id="{5C16B1F3-C0AF-A1E4-E105-66D8D557600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62725" y="0"/>
            <a:ext cx="6891275" cy="4700588"/>
          </a:xfrm>
          <a:custGeom>
            <a:avLst/>
            <a:gdLst/>
            <a:ahLst/>
            <a:cxnLst/>
            <a:rect l="l" t="t" r="r" b="b"/>
            <a:pathLst>
              <a:path w="5578824" h="6028256">
                <a:moveTo>
                  <a:pt x="1681218" y="0"/>
                </a:moveTo>
                <a:lnTo>
                  <a:pt x="5578824" y="0"/>
                </a:lnTo>
                <a:lnTo>
                  <a:pt x="5578824" y="5760161"/>
                </a:lnTo>
                <a:lnTo>
                  <a:pt x="5441231" y="5804042"/>
                </a:lnTo>
                <a:cubicBezTo>
                  <a:pt x="5079089" y="5907589"/>
                  <a:pt x="4674877" y="5944442"/>
                  <a:pt x="4253224" y="5980388"/>
                </a:cubicBezTo>
                <a:cubicBezTo>
                  <a:pt x="2813852" y="6102970"/>
                  <a:pt x="1551586" y="6071494"/>
                  <a:pt x="837278" y="4877588"/>
                </a:cubicBezTo>
                <a:cubicBezTo>
                  <a:pt x="529862" y="4363935"/>
                  <a:pt x="255162" y="3847185"/>
                  <a:pt x="109626" y="3329255"/>
                </a:cubicBezTo>
                <a:cubicBezTo>
                  <a:pt x="-35907" y="2811325"/>
                  <a:pt x="-52277" y="2292214"/>
                  <a:pt x="156962" y="1773839"/>
                </a:cubicBezTo>
                <a:cubicBezTo>
                  <a:pt x="296494" y="1428108"/>
                  <a:pt x="536161" y="1082881"/>
                  <a:pt x="904890" y="738354"/>
                </a:cubicBezTo>
                <a:cubicBezTo>
                  <a:pt x="1036690" y="615181"/>
                  <a:pt x="1169968" y="488910"/>
                  <a:pt x="1304592" y="360545"/>
                </a:cubicBezTo>
                <a:close/>
              </a:path>
            </a:pathLst>
          </a:custGeom>
        </p:spPr>
      </p:pic>
      <p:sp>
        <p:nvSpPr>
          <p:cNvPr id="75" name="Freeform: Shape 79">
            <a:extLst>
              <a:ext uri="{FF2B5EF4-FFF2-40B4-BE49-F238E27FC236}">
                <a16:creationId xmlns:a16="http://schemas.microsoft.com/office/drawing/2014/main" id="{3362A0EA-3E81-4464-94B8-70BE5870E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87883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9CEB65EB-676A-5450-79B1-E164130A0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5334000" cy="1524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How are we doing?</a:t>
            </a:r>
            <a:br>
              <a:rPr lang="en-US" dirty="0"/>
            </a:br>
            <a:r>
              <a:rPr lang="en-US" dirty="0"/>
              <a:t>Online presence </a:t>
            </a:r>
          </a:p>
        </p:txBody>
      </p:sp>
      <p:graphicFrame>
        <p:nvGraphicFramePr>
          <p:cNvPr id="38" name="Subtitle 2">
            <a:extLst>
              <a:ext uri="{FF2B5EF4-FFF2-40B4-BE49-F238E27FC236}">
                <a16:creationId xmlns:a16="http://schemas.microsoft.com/office/drawing/2014/main" id="{5E1888E4-90AC-C370-2763-E2E42A46AB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0880854"/>
              </p:ext>
            </p:extLst>
          </p:nvPr>
        </p:nvGraphicFramePr>
        <p:xfrm>
          <a:off x="762000" y="2286000"/>
          <a:ext cx="5334000" cy="3810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92119885"/>
      </p:ext>
    </p:extLst>
  </p:cSld>
  <p:clrMapOvr>
    <a:masterClrMapping/>
  </p:clrMapOvr>
</p:sld>
</file>

<file path=ppt/theme/theme1.xml><?xml version="1.0" encoding="utf-8"?>
<a:theme xmlns:a="http://schemas.openxmlformats.org/drawingml/2006/main" name="PebbleVTI">
  <a:themeElements>
    <a:clrScheme name="AnalogousFromLightSeedRightStep">
      <a:dk1>
        <a:srgbClr val="000000"/>
      </a:dk1>
      <a:lt1>
        <a:srgbClr val="FFFFFF"/>
      </a:lt1>
      <a:dk2>
        <a:srgbClr val="243141"/>
      </a:dk2>
      <a:lt2>
        <a:srgbClr val="E2E3E8"/>
      </a:lt2>
      <a:accent1>
        <a:srgbClr val="AAA180"/>
      </a:accent1>
      <a:accent2>
        <a:srgbClr val="9CA671"/>
      </a:accent2>
      <a:accent3>
        <a:srgbClr val="8FA87F"/>
      </a:accent3>
      <a:accent4>
        <a:srgbClr val="76AD78"/>
      </a:accent4>
      <a:accent5>
        <a:srgbClr val="81AB94"/>
      </a:accent5>
      <a:accent6>
        <a:srgbClr val="74AAA2"/>
      </a:accent6>
      <a:hlink>
        <a:srgbClr val="6978AE"/>
      </a:hlink>
      <a:folHlink>
        <a:srgbClr val="7F7F7F"/>
      </a:folHlink>
    </a:clrScheme>
    <a:fontScheme name="Custom 4">
      <a:majorFont>
        <a:latin typeface="Sitka Subheading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bbleVTI" id="{8B4DB91D-6BB4-4BA3-973A-733D3AF2680E}" vid="{9A19CF0D-2077-4BF4-BAA5-86934C336D5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893317c-d5f2-4cbb-a8b3-8617d0becbfb" xsi:nil="true"/>
    <lcf76f155ced4ddcb4097134ff3c332f xmlns="0ff8a276-927f-48fd-bbfc-0608d2ce12d8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05777769334245ADAF97CF8A8BB333" ma:contentTypeVersion="14" ma:contentTypeDescription="Create a new document." ma:contentTypeScope="" ma:versionID="9963ef087cffec35d9331d3bee7db07b">
  <xsd:schema xmlns:xsd="http://www.w3.org/2001/XMLSchema" xmlns:xs="http://www.w3.org/2001/XMLSchema" xmlns:p="http://schemas.microsoft.com/office/2006/metadata/properties" xmlns:ns2="0ff8a276-927f-48fd-bbfc-0608d2ce12d8" xmlns:ns3="c893317c-d5f2-4cbb-a8b3-8617d0becbfb" targetNamespace="http://schemas.microsoft.com/office/2006/metadata/properties" ma:root="true" ma:fieldsID="d08fb34528adca683ab95056d4d6a78e" ns2:_="" ns3:_="">
    <xsd:import namespace="0ff8a276-927f-48fd-bbfc-0608d2ce12d8"/>
    <xsd:import namespace="c893317c-d5f2-4cbb-a8b3-8617d0becbf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f8a276-927f-48fd-bbfc-0608d2ce12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0a0093fd-8fe3-4362-b575-a0c911ca7a6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93317c-d5f2-4cbb-a8b3-8617d0becbf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889c908c-2943-4b15-9de3-c03a6abc1c48}" ma:internalName="TaxCatchAll" ma:showField="CatchAllData" ma:web="c893317c-d5f2-4cbb-a8b3-8617d0becbf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11620F3-DBBF-4F57-813E-06BBBBD4AC23}">
  <ds:schemaRefs>
    <ds:schemaRef ds:uri="c893317c-d5f2-4cbb-a8b3-8617d0becbfb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0ff8a276-927f-48fd-bbfc-0608d2ce12d8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CE6AAF0B-1213-4F67-A2C7-F84B9C78286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72E1C8-E366-4835-A334-500F4D2D43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ff8a276-927f-48fd-bbfc-0608d2ce12d8"/>
    <ds:schemaRef ds:uri="c893317c-d5f2-4cbb-a8b3-8617d0becb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6003</TotalTime>
  <Words>824</Words>
  <Application>Microsoft Office PowerPoint</Application>
  <PresentationFormat>Widescreen</PresentationFormat>
  <Paragraphs>78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Avenir Next LT Pro</vt:lpstr>
      <vt:lpstr>Avenir Next LT Pro Light</vt:lpstr>
      <vt:lpstr>Bahnschrift</vt:lpstr>
      <vt:lpstr>Calibri</vt:lpstr>
      <vt:lpstr>Sitka Subheading</vt:lpstr>
      <vt:lpstr>-webkit-standard</vt:lpstr>
      <vt:lpstr>PebbleVTI</vt:lpstr>
      <vt:lpstr>Forest of Dean and  Wye Valley Tourism. </vt:lpstr>
      <vt:lpstr>This Session  Our Aim What we do What’s Important Supporting FEP Goals How We’re Doing  </vt:lpstr>
      <vt:lpstr>Our Aim:  To promote the Forest of Dean and Wye Valley as a premier destination, driving sustainable tourism that benefits local businesses and communities.</vt:lpstr>
      <vt:lpstr>Collaborative Marketing Campaigns Data Sharing Networking &amp; Events Skills Development    </vt:lpstr>
      <vt:lpstr>What’s Important?   Website traffic/unique visitors Social media engagement Click-through rates to partner listings Visitor spending increases tied to your marketing  TAKING ACTION!</vt:lpstr>
      <vt:lpstr>Supporting FEP Goals?   Economic Growth Community Vibrancy Collaborative Working Digital Connectivity </vt:lpstr>
      <vt:lpstr>Partner Opportunities   Campaigns Collaboration &amp; Joint Marketing Influencers &amp; UGC Community Vibrancy Digital Connectivity   “If you want to go fast, go alone; if you want to go far, go together”  </vt:lpstr>
      <vt:lpstr>How we contribute to the Community </vt:lpstr>
      <vt:lpstr>How are we doing? Online presence </vt:lpstr>
      <vt:lpstr>Social Media </vt:lpstr>
      <vt:lpstr>Future Priorities  </vt:lpstr>
      <vt:lpstr>Challenges  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Lydia Smith</dc:creator>
  <cp:lastModifiedBy>Lydia Smith</cp:lastModifiedBy>
  <cp:revision>1133</cp:revision>
  <dcterms:created xsi:type="dcterms:W3CDTF">2023-04-24T08:21:38Z</dcterms:created>
  <dcterms:modified xsi:type="dcterms:W3CDTF">2024-06-18T11:24:28Z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0x010100BE05777769334245ADAF97CF8A8BB333</vt:lpwstr>
  </property>
  <property fmtid="{D5CDD505-2E9C-101B-9397-08002B2CF9AE}" pid="3" name="MediaServiceImageTags">
    <vt:lpwstr/>
  </property>
</Properties>
</file>